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4" r:id="rId5"/>
    <p:sldId id="260" r:id="rId6"/>
    <p:sldId id="261" r:id="rId7"/>
    <p:sldId id="262" r:id="rId8"/>
    <p:sldId id="263" r:id="rId9"/>
    <p:sldId id="265" r:id="rId10"/>
    <p:sldId id="266" r:id="rId11"/>
    <p:sldId id="268" r:id="rId12"/>
    <p:sldId id="267" r:id="rId13"/>
    <p:sldId id="271" r:id="rId14"/>
    <p:sldId id="270" r:id="rId15"/>
    <p:sldId id="272" r:id="rId16"/>
    <p:sldId id="273"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Slide" id="{9BFC8024-EB8F-4A34-BCEC-EA1964A7038B}">
          <p14:sldIdLst>
            <p14:sldId id="256"/>
          </p14:sldIdLst>
        </p14:section>
        <p14:section name="Intorduction" id="{334B2CCF-E3B3-4511-994A-6A41F06EC4AA}">
          <p14:sldIdLst>
            <p14:sldId id="258"/>
            <p14:sldId id="259"/>
          </p14:sldIdLst>
        </p14:section>
        <p14:section name="Webpages" id="{217DB37B-6C2A-4E44-97BC-5364072F0636}">
          <p14:sldIdLst>
            <p14:sldId id="264"/>
            <p14:sldId id="260"/>
            <p14:sldId id="261"/>
            <p14:sldId id="262"/>
            <p14:sldId id="263"/>
          </p14:sldIdLst>
        </p14:section>
        <p14:section name="Languages Used" id="{1963CE69-7FA4-4F95-A19A-46BD9C5203E3}">
          <p14:sldIdLst>
            <p14:sldId id="265"/>
            <p14:sldId id="266"/>
          </p14:sldIdLst>
        </p14:section>
        <p14:section name="HTML" id="{F20CCC0C-EACC-4264-916D-0B1D3E68A948}">
          <p14:sldIdLst>
            <p14:sldId id="268"/>
            <p14:sldId id="267"/>
          </p14:sldIdLst>
        </p14:section>
        <p14:section name="CSS" id="{5E78DC2B-7BE3-46BE-97F1-2955F3B51C0B}">
          <p14:sldIdLst>
            <p14:sldId id="271"/>
            <p14:sldId id="270"/>
            <p14:sldId id="272"/>
            <p14:sldId id="273"/>
          </p14:sldIdLst>
        </p14:section>
        <p14:section name="HARDWARE &amp; SOFTWARE REQUIREMENTS" id="{D01DA6F3-763F-43F1-9FE7-A13B54060AC9}">
          <p14:sldIdLst>
            <p14:sldId id="275"/>
            <p14:sldId id="27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2C3438"/>
    <a:srgbClr val="071F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5B20-D9BC-E1D8-6624-7301C70B9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014226-A9C7-5376-5ACD-5E89D22E9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92B46-CFAB-EEE1-22C1-DC4553050F10}"/>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14DB1C51-99F6-B6C0-B0B6-86FB2E1A8B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4C8DEF-A419-22AA-0845-FFF5B81A844A}"/>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181524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B827-DD19-FDC5-CA93-E0250A7EC9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052E59-520D-C19D-450A-FD257DBF3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96CE7-CCE9-8FFF-66BD-D2AFEE8FF79E}"/>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1FE80017-9348-7411-4360-0323B2D38E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C1838F-3EDA-12D5-632A-D8F2EF90A1B5}"/>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1429431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9E642D-E83C-9514-D9BB-53BB698889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0FB0E9-6BDD-129D-5833-4DDB275CA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A3558-A551-9BB5-9404-F3D5078760E9}"/>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1809EFF3-EF7B-FA1A-D96C-F4404145ED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950570-551D-D3C7-64D7-E547D23E8F9E}"/>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2121499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77F1-C875-5905-187C-A298E340C2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79FE16-3377-54AB-A7E0-EC59378A9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17B303-D708-1EC6-0D6D-D808D7A9EB14}"/>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741122BB-A0E8-CE55-A190-E8B97E0617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CAB5EF-48F3-AAE6-0CB2-60D4A71D9FA9}"/>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373437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CB21-F72E-ED31-E6B5-FCDD697A15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C44425-F9F7-7CDA-AED8-8288F120D9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0A964D-AC87-690E-4CFB-9509838DCEB6}"/>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B3EE4E2A-2FA6-00A3-D2F4-1A2E6C28C2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57645-A539-358D-717D-630299641812}"/>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167231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6EE0-15AA-8794-63F2-217130C2A2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882A6-5344-5426-23DE-E00ECC189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7F05F0E-4BE1-5E58-58DB-42C79C4B65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61A8DE-DD0D-9485-462D-78727F91F976}"/>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6" name="Footer Placeholder 5">
            <a:extLst>
              <a:ext uri="{FF2B5EF4-FFF2-40B4-BE49-F238E27FC236}">
                <a16:creationId xmlns:a16="http://schemas.microsoft.com/office/drawing/2014/main" id="{1AB899BA-3228-147E-F112-0F56CE9762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10F169-8AA3-2739-2DE4-06FB98127185}"/>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349953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1D02-7393-9BDE-FC23-10FD28E5E3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80EE56-0368-808A-EF45-FDAEFAD8F9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8817A9-1C04-A54D-D45E-E433100FCB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9A4CDA-A62D-C7D8-B63B-4549E21400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248172-B992-AFF8-AD02-DC27E81AF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203D74-B32B-D134-3B98-D8560113D5F5}"/>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8" name="Footer Placeholder 7">
            <a:extLst>
              <a:ext uri="{FF2B5EF4-FFF2-40B4-BE49-F238E27FC236}">
                <a16:creationId xmlns:a16="http://schemas.microsoft.com/office/drawing/2014/main" id="{70228DAD-D546-21A5-9635-871BB61848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192B66-204F-99AF-A4B2-B3DD163FFBA0}"/>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34766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424F-AD08-6354-7D39-8A9819D712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519E52-53D0-D241-E880-48153F30CDAC}"/>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4" name="Footer Placeholder 3">
            <a:extLst>
              <a:ext uri="{FF2B5EF4-FFF2-40B4-BE49-F238E27FC236}">
                <a16:creationId xmlns:a16="http://schemas.microsoft.com/office/drawing/2014/main" id="{C18E86DF-60E0-B31E-6005-87133C89CA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F4788F-300E-52F2-8697-B7AF7FC30745}"/>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239955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943009-564E-8BC0-DE8F-6576B50A5945}"/>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3" name="Footer Placeholder 2">
            <a:extLst>
              <a:ext uri="{FF2B5EF4-FFF2-40B4-BE49-F238E27FC236}">
                <a16:creationId xmlns:a16="http://schemas.microsoft.com/office/drawing/2014/main" id="{65A3728F-6D4E-17B5-71E6-5D95DBAB50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1FA8C3-58A6-3DC6-447C-F98987B19BC5}"/>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192358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30BC-5C9B-CB7B-0939-5604BBA28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5000-D11D-1DC7-CA3C-E9CC49B6D4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660D7C-2D0F-FE89-815A-BDC70307B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6B795-0CC7-B314-10F8-C5532C31D241}"/>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6" name="Footer Placeholder 5">
            <a:extLst>
              <a:ext uri="{FF2B5EF4-FFF2-40B4-BE49-F238E27FC236}">
                <a16:creationId xmlns:a16="http://schemas.microsoft.com/office/drawing/2014/main" id="{1A1C6396-98B5-17E1-166A-46A0E77703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4EB181-4894-B8DC-C638-C0CA83EBB991}"/>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735513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AB27-1ECE-C2B3-5FF3-0BA4AF5F3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0CDF59-B9A7-D411-34A8-E7D8951170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3FFA7F-4E09-07D5-63C8-5F35477A7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68CF35-0B74-9DFC-19CD-6DCEA92D9FAC}"/>
              </a:ext>
            </a:extLst>
          </p:cNvPr>
          <p:cNvSpPr>
            <a:spLocks noGrp="1"/>
          </p:cNvSpPr>
          <p:nvPr>
            <p:ph type="dt" sz="half" idx="10"/>
          </p:nvPr>
        </p:nvSpPr>
        <p:spPr/>
        <p:txBody>
          <a:bodyPr/>
          <a:lstStyle/>
          <a:p>
            <a:fld id="{7538FCB6-42A6-4C11-A93B-142B2E119CD9}" type="datetimeFigureOut">
              <a:rPr lang="en-IN" smtClean="0"/>
              <a:t>04-11-2023</a:t>
            </a:fld>
            <a:endParaRPr lang="en-IN"/>
          </a:p>
        </p:txBody>
      </p:sp>
      <p:sp>
        <p:nvSpPr>
          <p:cNvPr id="6" name="Footer Placeholder 5">
            <a:extLst>
              <a:ext uri="{FF2B5EF4-FFF2-40B4-BE49-F238E27FC236}">
                <a16:creationId xmlns:a16="http://schemas.microsoft.com/office/drawing/2014/main" id="{9217D58E-975F-710C-3EB4-425B1B6147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70F376-2340-D12D-F36E-ABFFBEB80C15}"/>
              </a:ext>
            </a:extLst>
          </p:cNvPr>
          <p:cNvSpPr>
            <a:spLocks noGrp="1"/>
          </p:cNvSpPr>
          <p:nvPr>
            <p:ph type="sldNum" sz="quarter" idx="12"/>
          </p:nvPr>
        </p:nvSpPr>
        <p:spPr/>
        <p:txBody>
          <a:bodyPr/>
          <a:lstStyle/>
          <a:p>
            <a:fld id="{FAE86463-ED1F-485E-BFEE-C56737478FAA}" type="slidenum">
              <a:rPr lang="en-IN" smtClean="0"/>
              <a:t>‹#›</a:t>
            </a:fld>
            <a:endParaRPr lang="en-IN"/>
          </a:p>
        </p:txBody>
      </p:sp>
    </p:spTree>
    <p:extLst>
      <p:ext uri="{BB962C8B-B14F-4D97-AF65-F5344CB8AC3E}">
        <p14:creationId xmlns:p14="http://schemas.microsoft.com/office/powerpoint/2010/main" val="382179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B947DD-B47F-7E70-A520-77C8AE3DB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D13B3F-C8B0-4CD5-A15E-A23468F0DC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4F06C-BB88-6F0D-5EEF-7B3E4D5E0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38FCB6-42A6-4C11-A93B-142B2E119CD9}" type="datetimeFigureOut">
              <a:rPr lang="en-IN" smtClean="0"/>
              <a:t>04-11-2023</a:t>
            </a:fld>
            <a:endParaRPr lang="en-IN"/>
          </a:p>
        </p:txBody>
      </p:sp>
      <p:sp>
        <p:nvSpPr>
          <p:cNvPr id="5" name="Footer Placeholder 4">
            <a:extLst>
              <a:ext uri="{FF2B5EF4-FFF2-40B4-BE49-F238E27FC236}">
                <a16:creationId xmlns:a16="http://schemas.microsoft.com/office/drawing/2014/main" id="{57D5EEB5-9DDE-4855-E679-7E02CCF66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04674E3-1AAC-8E35-7C0B-3406F254D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86463-ED1F-485E-BFEE-C56737478FAA}" type="slidenum">
              <a:rPr lang="en-IN" smtClean="0"/>
              <a:t>‹#›</a:t>
            </a:fld>
            <a:endParaRPr lang="en-IN"/>
          </a:p>
        </p:txBody>
      </p:sp>
    </p:spTree>
    <p:extLst>
      <p:ext uri="{BB962C8B-B14F-4D97-AF65-F5344CB8AC3E}">
        <p14:creationId xmlns:p14="http://schemas.microsoft.com/office/powerpoint/2010/main" val="1274964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17.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5.png"/><Relationship Id="rId10" Type="http://schemas.openxmlformats.org/officeDocument/2006/relationships/slide" Target="slide4.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0.png"/></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3" Type="http://schemas.microsoft.com/office/2007/relationships/hdphoto" Target="../media/hdphoto2.wdp"/><Relationship Id="rId7" Type="http://schemas.openxmlformats.org/officeDocument/2006/relationships/image" Target="../media/image18.png"/><Relationship Id="rId12" Type="http://schemas.openxmlformats.org/officeDocument/2006/relationships/image" Target="../media/image19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slide" Target="slide13.xml"/><Relationship Id="rId5" Type="http://schemas.microsoft.com/office/2007/relationships/hdphoto" Target="../media/hdphoto3.wdp"/><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5.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8BC5-4FDD-E501-11E3-B4469117E03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7E9AB360-5E2D-A33E-15DD-3EE4E24AAB1B}"/>
              </a:ext>
            </a:extLst>
          </p:cNvPr>
          <p:cNvSpPr>
            <a:spLocks noGrp="1"/>
          </p:cNvSpPr>
          <p:nvPr>
            <p:ph type="subTitle" idx="1"/>
          </p:nvPr>
        </p:nvSpPr>
        <p:spPr/>
        <p:txBody>
          <a:bodyPr/>
          <a:lstStyle/>
          <a:p>
            <a:endParaRPr lang="en-IN"/>
          </a:p>
        </p:txBody>
      </p:sp>
      <p:pic>
        <p:nvPicPr>
          <p:cNvPr id="1026" name="Picture 2">
            <a:extLst>
              <a:ext uri="{FF2B5EF4-FFF2-40B4-BE49-F238E27FC236}">
                <a16:creationId xmlns:a16="http://schemas.microsoft.com/office/drawing/2014/main" id="{8E8A9603-2032-B9B9-DADB-BDF60151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12" b="7812"/>
          <a:stretch/>
        </p:blipFill>
        <p:spPr bwMode="auto">
          <a:xfrm>
            <a:off x="0" y="190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2DD34B9-3D3A-CDD4-BDB2-B952F1F66145}"/>
              </a:ext>
            </a:extLst>
          </p:cNvPr>
          <p:cNvCxnSpPr>
            <a:cxnSpLocks/>
          </p:cNvCxnSpPr>
          <p:nvPr/>
        </p:nvCxnSpPr>
        <p:spPr>
          <a:xfrm flipV="1">
            <a:off x="2510971" y="2893006"/>
            <a:ext cx="1119063" cy="1295047"/>
          </a:xfrm>
          <a:prstGeom prst="line">
            <a:avLst/>
          </a:prstGeom>
          <a:ln w="73025" cap="rnd" cmpd="sng">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FFD1B7-A50A-8147-5BAC-E934E466E669}"/>
              </a:ext>
            </a:extLst>
          </p:cNvPr>
          <p:cNvCxnSpPr>
            <a:cxnSpLocks/>
          </p:cNvCxnSpPr>
          <p:nvPr/>
        </p:nvCxnSpPr>
        <p:spPr>
          <a:xfrm flipH="1">
            <a:off x="8592457" y="2512871"/>
            <a:ext cx="1037771" cy="1441365"/>
          </a:xfrm>
          <a:prstGeom prst="line">
            <a:avLst/>
          </a:prstGeom>
          <a:ln w="73025" cap="rnd" cmpd="sng">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3046C50C-EC75-F920-3B8C-4430B5863844}"/>
                  </a:ext>
                </a:extLst>
              </p:cNvPr>
              <p:cNvGraphicFramePr>
                <a:graphicFrameLocks noChangeAspect="1"/>
              </p:cNvGraphicFramePr>
              <p:nvPr>
                <p:extLst>
                  <p:ext uri="{D42A27DB-BD31-4B8C-83A1-F6EECF244321}">
                    <p14:modId xmlns:p14="http://schemas.microsoft.com/office/powerpoint/2010/main" val="2272211461"/>
                  </p:ext>
                </p:extLst>
              </p:nvPr>
            </p:nvGraphicFramePr>
            <p:xfrm>
              <a:off x="-611111" y="3808413"/>
              <a:ext cx="4631669" cy="2605314"/>
            </p:xfrm>
            <a:graphic>
              <a:graphicData uri="http://schemas.microsoft.com/office/powerpoint/2016/sectionzoom">
                <psez:sectionZm>
                  <psez:sectionZmObj sectionId="{334B2CCF-E3B3-4511-994A-6A41F06EC4AA}">
                    <psez:zmPr id="{699B3D32-7267-4321-BCC4-2C9AA1524E4F}" transitionDur="1000" showBg="0">
                      <p166:blipFill xmlns:p166="http://schemas.microsoft.com/office/powerpoint/2016/6/main">
                        <a:blip r:embed="rId3"/>
                        <a:stretch>
                          <a:fillRect/>
                        </a:stretch>
                      </p166:blipFill>
                      <p166:spPr xmlns:p166="http://schemas.microsoft.com/office/powerpoint/2016/6/main">
                        <a:xfrm>
                          <a:off x="0" y="0"/>
                          <a:ext cx="4631669" cy="2605314"/>
                        </a:xfrm>
                        <a:prstGeom prst="rect">
                          <a:avLst/>
                        </a:prstGeom>
                      </p166:spPr>
                    </psez:zmPr>
                  </psez:sectionZmObj>
                </psez:sectionZm>
              </a:graphicData>
            </a:graphic>
          </p:graphicFrame>
        </mc:Choice>
        <mc:Fallback xmlns="">
          <p:pic>
            <p:nvPicPr>
              <p:cNvPr id="6" name="Section Zoom 5">
                <a:hlinkClick r:id="rId4" action="ppaction://hlinksldjump"/>
                <a:extLst>
                  <a:ext uri="{FF2B5EF4-FFF2-40B4-BE49-F238E27FC236}">
                    <a16:creationId xmlns:a16="http://schemas.microsoft.com/office/drawing/2014/main" id="{3046C50C-EC75-F920-3B8C-4430B5863844}"/>
                  </a:ext>
                </a:extLst>
              </p:cNvPr>
              <p:cNvPicPr>
                <a:picLocks noGrp="1" noRot="1" noChangeAspect="1" noMove="1" noResize="1" noEditPoints="1" noAdjustHandles="1" noChangeArrowheads="1" noChangeShapeType="1"/>
              </p:cNvPicPr>
              <p:nvPr/>
            </p:nvPicPr>
            <p:blipFill>
              <a:blip r:embed="rId5"/>
              <a:stretch>
                <a:fillRect/>
              </a:stretch>
            </p:blipFill>
            <p:spPr>
              <a:xfrm>
                <a:off x="-611111" y="3808413"/>
                <a:ext cx="4631669" cy="260531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14FE03-3526-05C3-4FF2-7E009FE8ECB0}"/>
                  </a:ext>
                </a:extLst>
              </p:cNvPr>
              <p:cNvGraphicFramePr>
                <a:graphicFrameLocks noChangeAspect="1"/>
              </p:cNvGraphicFramePr>
              <p:nvPr>
                <p:extLst>
                  <p:ext uri="{D42A27DB-BD31-4B8C-83A1-F6EECF244321}">
                    <p14:modId xmlns:p14="http://schemas.microsoft.com/office/powerpoint/2010/main" val="1634208408"/>
                  </p:ext>
                </p:extLst>
              </p:nvPr>
            </p:nvGraphicFramePr>
            <p:xfrm>
              <a:off x="7848197" y="159289"/>
              <a:ext cx="4467577" cy="2513012"/>
            </p:xfrm>
            <a:graphic>
              <a:graphicData uri="http://schemas.microsoft.com/office/powerpoint/2016/sectionzoom">
                <psez:sectionZm>
                  <psez:sectionZmObj sectionId="{D01DA6F3-763F-43F1-9FE7-A13B54060AC9}">
                    <psez:zmPr id="{F464EB86-02B8-4644-B87A-33D0D51C2DBC}" transitionDur="1000" showBg="0">
                      <p166:blipFill xmlns:p166="http://schemas.microsoft.com/office/powerpoint/2016/6/main">
                        <a:blip r:embed="rId6"/>
                        <a:stretch>
                          <a:fillRect/>
                        </a:stretch>
                      </p166:blipFill>
                      <p166:spPr xmlns:p166="http://schemas.microsoft.com/office/powerpoint/2016/6/main">
                        <a:xfrm>
                          <a:off x="0" y="0"/>
                          <a:ext cx="4467577" cy="2513012"/>
                        </a:xfrm>
                        <a:prstGeom prst="rect">
                          <a:avLst/>
                        </a:prstGeom>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C114FE03-3526-05C3-4FF2-7E009FE8ECB0}"/>
                  </a:ext>
                </a:extLst>
              </p:cNvPr>
              <p:cNvPicPr>
                <a:picLocks noGrp="1" noRot="1" noChangeAspect="1" noMove="1" noResize="1" noEditPoints="1" noAdjustHandles="1" noChangeArrowheads="1" noChangeShapeType="1"/>
              </p:cNvPicPr>
              <p:nvPr/>
            </p:nvPicPr>
            <p:blipFill>
              <a:blip r:embed="rId8"/>
              <a:stretch>
                <a:fillRect/>
              </a:stretch>
            </p:blipFill>
            <p:spPr>
              <a:xfrm>
                <a:off x="7848197" y="159289"/>
                <a:ext cx="4467577" cy="2513012"/>
              </a:xfrm>
              <a:prstGeom prst="rect">
                <a:avLst/>
              </a:prstGeom>
            </p:spPr>
          </p:pic>
        </mc:Fallback>
      </mc:AlternateContent>
      <p:cxnSp>
        <p:nvCxnSpPr>
          <p:cNvPr id="37" name="Straight Connector 36">
            <a:extLst>
              <a:ext uri="{FF2B5EF4-FFF2-40B4-BE49-F238E27FC236}">
                <a16:creationId xmlns:a16="http://schemas.microsoft.com/office/drawing/2014/main" id="{D01B2748-10C4-4D62-F088-FACBF501B5F6}"/>
              </a:ext>
            </a:extLst>
          </p:cNvPr>
          <p:cNvCxnSpPr>
            <a:cxnSpLocks/>
          </p:cNvCxnSpPr>
          <p:nvPr/>
        </p:nvCxnSpPr>
        <p:spPr>
          <a:xfrm flipH="1" flipV="1">
            <a:off x="5544558" y="2856884"/>
            <a:ext cx="1030552" cy="962641"/>
          </a:xfrm>
          <a:prstGeom prst="line">
            <a:avLst/>
          </a:prstGeom>
          <a:ln w="73025" cap="rnd" cmpd="sng">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8405626B-805B-7061-9B54-BEDB17D35D94}"/>
                  </a:ext>
                </a:extLst>
              </p:cNvPr>
              <p:cNvGraphicFramePr>
                <a:graphicFrameLocks noChangeAspect="1"/>
              </p:cNvGraphicFramePr>
              <p:nvPr>
                <p:extLst>
                  <p:ext uri="{D42A27DB-BD31-4B8C-83A1-F6EECF244321}">
                    <p14:modId xmlns:p14="http://schemas.microsoft.com/office/powerpoint/2010/main" val="2817976051"/>
                  </p:ext>
                </p:extLst>
              </p:nvPr>
            </p:nvGraphicFramePr>
            <p:xfrm>
              <a:off x="2144487" y="812801"/>
              <a:ext cx="4775200" cy="2686050"/>
            </p:xfrm>
            <a:graphic>
              <a:graphicData uri="http://schemas.microsoft.com/office/powerpoint/2016/sectionzoom">
                <psez:sectionZm>
                  <psez:sectionZmObj sectionId="{217DB37B-6C2A-4E44-97BC-5364072F0636}">
                    <psez:zmPr id="{CA4C69C8-6092-40E4-8505-2C748C11B09A}" transitionDur="1000" showBg="0">
                      <p166:blipFill xmlns:p166="http://schemas.microsoft.com/office/powerpoint/2016/6/main">
                        <a:blip r:embed="rId9"/>
                        <a:stretch>
                          <a:fillRect/>
                        </a:stretch>
                      </p166:blipFill>
                      <p166:spPr xmlns:p166="http://schemas.microsoft.com/office/powerpoint/2016/6/main">
                        <a:xfrm>
                          <a:off x="0" y="0"/>
                          <a:ext cx="4775200" cy="2686050"/>
                        </a:xfrm>
                        <a:prstGeom prst="rect">
                          <a:avLst/>
                        </a:prstGeom>
                      </p166:spPr>
                    </psez:zmPr>
                  </psez:sectionZmObj>
                </psez:sectionZm>
              </a:graphicData>
            </a:graphic>
          </p:graphicFrame>
        </mc:Choice>
        <mc:Fallback xmlns="">
          <p:pic>
            <p:nvPicPr>
              <p:cNvPr id="8" name="Section Zoom 7">
                <a:hlinkClick r:id="rId10" action="ppaction://hlinksldjump"/>
                <a:extLst>
                  <a:ext uri="{FF2B5EF4-FFF2-40B4-BE49-F238E27FC236}">
                    <a16:creationId xmlns:a16="http://schemas.microsoft.com/office/drawing/2014/main" id="{8405626B-805B-7061-9B54-BEDB17D35D94}"/>
                  </a:ext>
                </a:extLst>
              </p:cNvPr>
              <p:cNvPicPr>
                <a:picLocks noGrp="1" noRot="1" noChangeAspect="1" noMove="1" noResize="1" noEditPoints="1" noAdjustHandles="1" noChangeArrowheads="1" noChangeShapeType="1"/>
              </p:cNvPicPr>
              <p:nvPr/>
            </p:nvPicPr>
            <p:blipFill>
              <a:blip r:embed="rId11"/>
              <a:stretch>
                <a:fillRect/>
              </a:stretch>
            </p:blipFill>
            <p:spPr>
              <a:xfrm>
                <a:off x="2144487" y="812801"/>
                <a:ext cx="4775200" cy="26860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90A55494-002B-B7D0-A463-673D6E415B08}"/>
                  </a:ext>
                </a:extLst>
              </p:cNvPr>
              <p:cNvGraphicFramePr>
                <a:graphicFrameLocks noChangeAspect="1"/>
              </p:cNvGraphicFramePr>
              <p:nvPr>
                <p:extLst>
                  <p:ext uri="{D42A27DB-BD31-4B8C-83A1-F6EECF244321}">
                    <p14:modId xmlns:p14="http://schemas.microsoft.com/office/powerpoint/2010/main" val="1609055100"/>
                  </p:ext>
                </p:extLst>
              </p:nvPr>
            </p:nvGraphicFramePr>
            <p:xfrm>
              <a:off x="5043615" y="3362298"/>
              <a:ext cx="5081913" cy="2858576"/>
            </p:xfrm>
            <a:graphic>
              <a:graphicData uri="http://schemas.microsoft.com/office/powerpoint/2016/sectionzoom">
                <psez:sectionZm>
                  <psez:sectionZmObj sectionId="{1963CE69-7FA4-4F95-A19A-46BD9C5203E3}">
                    <psez:zmPr id="{1F2AB9FA-6CF9-4088-8E15-9929AEC1B95C}" transitionDur="1000" showBg="0">
                      <p166:blipFill xmlns:p166="http://schemas.microsoft.com/office/powerpoint/2016/6/main">
                        <a:blip r:embed="rId12"/>
                        <a:stretch>
                          <a:fillRect/>
                        </a:stretch>
                      </p166:blipFill>
                      <p166:spPr xmlns:p166="http://schemas.microsoft.com/office/powerpoint/2016/6/main">
                        <a:xfrm>
                          <a:off x="0" y="0"/>
                          <a:ext cx="5081913" cy="2858576"/>
                        </a:xfrm>
                        <a:prstGeom prst="rect">
                          <a:avLst/>
                        </a:prstGeom>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90A55494-002B-B7D0-A463-673D6E415B08}"/>
                  </a:ext>
                </a:extLst>
              </p:cNvPr>
              <p:cNvPicPr>
                <a:picLocks noGrp="1" noRot="1" noChangeAspect="1" noMove="1" noResize="1" noEditPoints="1" noAdjustHandles="1" noChangeArrowheads="1" noChangeShapeType="1"/>
              </p:cNvPicPr>
              <p:nvPr/>
            </p:nvPicPr>
            <p:blipFill>
              <a:blip r:embed="rId14"/>
              <a:stretch>
                <a:fillRect/>
              </a:stretch>
            </p:blipFill>
            <p:spPr>
              <a:xfrm>
                <a:off x="5043615" y="3362298"/>
                <a:ext cx="5081913" cy="2858576"/>
              </a:xfrm>
              <a:prstGeom prst="rect">
                <a:avLst/>
              </a:prstGeom>
            </p:spPr>
          </p:pic>
        </mc:Fallback>
      </mc:AlternateContent>
      <p:sp>
        <p:nvSpPr>
          <p:cNvPr id="42" name="TextBox 41">
            <a:extLst>
              <a:ext uri="{FF2B5EF4-FFF2-40B4-BE49-F238E27FC236}">
                <a16:creationId xmlns:a16="http://schemas.microsoft.com/office/drawing/2014/main" id="{D2A86816-1C60-9773-11F3-960064B1A52B}"/>
              </a:ext>
            </a:extLst>
          </p:cNvPr>
          <p:cNvSpPr txBox="1"/>
          <p:nvPr/>
        </p:nvSpPr>
        <p:spPr>
          <a:xfrm>
            <a:off x="303302" y="90330"/>
            <a:ext cx="5534400" cy="707886"/>
          </a:xfrm>
          <a:prstGeom prst="rect">
            <a:avLst/>
          </a:prstGeom>
          <a:noFill/>
        </p:spPr>
        <p:txBody>
          <a:bodyPr wrap="square" rtlCol="0">
            <a:spAutoFit/>
          </a:bodyPr>
          <a:lstStyle/>
          <a:p>
            <a:r>
              <a:rPr lang="en-IN" sz="4000" b="1" dirty="0">
                <a:solidFill>
                  <a:schemeClr val="bg1"/>
                </a:solidFill>
                <a:effectLst>
                  <a:outerShdw blurRad="63500" dist="165100" dir="5400000" algn="t" rotWithShape="0">
                    <a:prstClr val="black"/>
                  </a:outerShdw>
                </a:effectLst>
                <a:latin typeface="Raleway" pitchFamily="2" charset="0"/>
              </a:rPr>
              <a:t>Welcome to </a:t>
            </a:r>
            <a:r>
              <a:rPr lang="en-IN" sz="4000" b="1" dirty="0" err="1">
                <a:solidFill>
                  <a:schemeClr val="bg1"/>
                </a:solidFill>
                <a:effectLst>
                  <a:outerShdw blurRad="63500" dist="165100" dir="5400000" algn="t" rotWithShape="0">
                    <a:prstClr val="black"/>
                  </a:outerShdw>
                </a:effectLst>
                <a:latin typeface="Raleway" pitchFamily="2" charset="0"/>
              </a:rPr>
              <a:t>Foodify</a:t>
            </a:r>
            <a:r>
              <a:rPr lang="en-IN" sz="4000" b="1" dirty="0">
                <a:solidFill>
                  <a:schemeClr val="bg1"/>
                </a:solidFill>
                <a:effectLst>
                  <a:outerShdw blurRad="63500" dist="165100" dir="5400000" algn="t" rotWithShape="0">
                    <a:prstClr val="black"/>
                  </a:outerShdw>
                </a:effectLst>
                <a:latin typeface="Raleway" pitchFamily="2" charset="0"/>
              </a:rPr>
              <a:t>!</a:t>
            </a:r>
          </a:p>
        </p:txBody>
      </p:sp>
    </p:spTree>
    <p:extLst>
      <p:ext uri="{BB962C8B-B14F-4D97-AF65-F5344CB8AC3E}">
        <p14:creationId xmlns:p14="http://schemas.microsoft.com/office/powerpoint/2010/main" val="99634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4000" fill="hold"/>
                                        <p:tgtEl>
                                          <p:spTgt spid="10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5000"/>
                    </a14:imgEffect>
                  </a14:imgLayer>
                </a14:imgProps>
              </a:ext>
            </a:extLst>
          </a:blip>
          <a:srcRect/>
          <a:stretch>
            <a:fillRect t="-21000" b="-21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D3210B2-048C-F429-523A-618C3B4433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33000"/>
                    </a14:imgEffect>
                  </a14:imgLayer>
                </a14:imgProps>
              </a:ext>
            </a:extLst>
          </a:blip>
          <a:srcRect t="14844" b="14844"/>
          <a:stretch/>
        </p:blipFill>
        <p:spPr>
          <a:xfrm>
            <a:off x="-1" y="0"/>
            <a:ext cx="12191997" cy="6857999"/>
          </a:xfrm>
          <a:prstGeom prst="rect">
            <a:avLst/>
          </a:prstGeom>
        </p:spPr>
      </p:pic>
      <p:sp>
        <p:nvSpPr>
          <p:cNvPr id="2" name="Oval 1">
            <a:extLst>
              <a:ext uri="{FF2B5EF4-FFF2-40B4-BE49-F238E27FC236}">
                <a16:creationId xmlns:a16="http://schemas.microsoft.com/office/drawing/2014/main" id="{39674AA7-F5FA-D0B4-FC3D-EBD70128ED51}"/>
              </a:ext>
            </a:extLst>
          </p:cNvPr>
          <p:cNvSpPr/>
          <p:nvPr/>
        </p:nvSpPr>
        <p:spPr>
          <a:xfrm>
            <a:off x="-1315720" y="-3982720"/>
            <a:ext cx="14823440" cy="1482344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FF60D51-8D9E-328F-206C-C3AB4B51DBC3}"/>
              </a:ext>
            </a:extLst>
          </p:cNvPr>
          <p:cNvSpPr txBox="1"/>
          <p:nvPr/>
        </p:nvSpPr>
        <p:spPr>
          <a:xfrm>
            <a:off x="1225278" y="1390029"/>
            <a:ext cx="10016351"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500" b="1" i="0" u="none" strike="noStrike" kern="1200" cap="none" spc="0" normalizeH="0" baseline="0" noProof="0" dirty="0">
                <a:ln>
                  <a:noFill/>
                </a:ln>
                <a:solidFill>
                  <a:prstClr val="white"/>
                </a:solidFill>
                <a:effectLst/>
                <a:uLnTx/>
                <a:uFillTx/>
                <a:latin typeface="Raleway" pitchFamily="2" charset="0"/>
                <a:ea typeface="+mn-ea"/>
                <a:cs typeface="+mn-cs"/>
              </a:rPr>
              <a:t>PROGRAMMING LANGUAGES USED</a:t>
            </a:r>
          </a:p>
        </p:txBody>
      </p:sp>
      <p:pic>
        <p:nvPicPr>
          <p:cNvPr id="12" name="Picture 11">
            <a:extLst>
              <a:ext uri="{FF2B5EF4-FFF2-40B4-BE49-F238E27FC236}">
                <a16:creationId xmlns:a16="http://schemas.microsoft.com/office/drawing/2014/main" id="{F2375C25-3044-059C-F29A-3A53E7313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923" y="308836"/>
            <a:ext cx="1104154" cy="1104154"/>
          </a:xfrm>
          <a:prstGeom prst="rect">
            <a:avLst/>
          </a:prstGeom>
        </p:spPr>
      </p:pic>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4AE85FC1-C138-A4F8-7A94-9963F898E58B}"/>
                  </a:ext>
                </a:extLst>
              </p:cNvPr>
              <p:cNvGraphicFramePr>
                <a:graphicFrameLocks noChangeAspect="1"/>
              </p:cNvGraphicFramePr>
              <p:nvPr>
                <p:extLst>
                  <p:ext uri="{D42A27DB-BD31-4B8C-83A1-F6EECF244321}">
                    <p14:modId xmlns:p14="http://schemas.microsoft.com/office/powerpoint/2010/main" val="2927688434"/>
                  </p:ext>
                </p:extLst>
              </p:nvPr>
            </p:nvGraphicFramePr>
            <p:xfrm>
              <a:off x="-337729" y="2906242"/>
              <a:ext cx="5881652" cy="3308429"/>
            </p:xfrm>
            <a:graphic>
              <a:graphicData uri="http://schemas.microsoft.com/office/powerpoint/2016/sectionzoom">
                <psez:sectionZm>
                  <psez:sectionZmObj sectionId="{F20CCC0C-EACC-4264-916D-0B1D3E68A948}">
                    <psez:zmPr id="{3E3E537C-BBC7-4336-8C7B-17637458228B}" transitionDur="1000" showBg="0">
                      <p166:blipFill xmlns:p166="http://schemas.microsoft.com/office/powerpoint/2016/6/main">
                        <a:blip r:embed="rId7"/>
                        <a:stretch>
                          <a:fillRect/>
                        </a:stretch>
                      </p166:blipFill>
                      <p166:spPr xmlns:p166="http://schemas.microsoft.com/office/powerpoint/2016/6/main">
                        <a:xfrm>
                          <a:off x="0" y="0"/>
                          <a:ext cx="5881652" cy="3308429"/>
                        </a:xfrm>
                        <a:prstGeom prst="rect">
                          <a:avLst/>
                        </a:prstGeom>
                      </p166:spPr>
                    </psez:zmPr>
                  </psez:sectionZmObj>
                </psez:sectionZm>
              </a:graphicData>
            </a:graphic>
          </p:graphicFrame>
        </mc:Choice>
        <mc:Fallback xmlns="">
          <p:pic>
            <p:nvPicPr>
              <p:cNvPr id="20" name="Section Zoom 19">
                <a:hlinkClick r:id="rId8" action="ppaction://hlinksldjump"/>
                <a:extLst>
                  <a:ext uri="{FF2B5EF4-FFF2-40B4-BE49-F238E27FC236}">
                    <a16:creationId xmlns:a16="http://schemas.microsoft.com/office/drawing/2014/main" id="{4AE85FC1-C138-A4F8-7A94-9963F898E58B}"/>
                  </a:ext>
                </a:extLst>
              </p:cNvPr>
              <p:cNvPicPr>
                <a:picLocks noGrp="1" noRot="1" noChangeAspect="1" noMove="1" noResize="1" noEditPoints="1" noAdjustHandles="1" noChangeArrowheads="1" noChangeShapeType="1"/>
              </p:cNvPicPr>
              <p:nvPr/>
            </p:nvPicPr>
            <p:blipFill>
              <a:blip r:embed="rId9"/>
              <a:stretch>
                <a:fillRect/>
              </a:stretch>
            </p:blipFill>
            <p:spPr>
              <a:xfrm>
                <a:off x="-337729" y="2906242"/>
                <a:ext cx="5881652" cy="330842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9FAE7DD4-7EF1-924E-DAF0-E92DF2BC8363}"/>
                  </a:ext>
                </a:extLst>
              </p:cNvPr>
              <p:cNvGraphicFramePr>
                <a:graphicFrameLocks noChangeAspect="1"/>
              </p:cNvGraphicFramePr>
              <p:nvPr>
                <p:extLst>
                  <p:ext uri="{D42A27DB-BD31-4B8C-83A1-F6EECF244321}">
                    <p14:modId xmlns:p14="http://schemas.microsoft.com/office/powerpoint/2010/main" val="4038145043"/>
                  </p:ext>
                </p:extLst>
              </p:nvPr>
            </p:nvGraphicFramePr>
            <p:xfrm>
              <a:off x="5697705" y="2776426"/>
              <a:ext cx="5881653" cy="3308430"/>
            </p:xfrm>
            <a:graphic>
              <a:graphicData uri="http://schemas.microsoft.com/office/powerpoint/2016/sectionzoom">
                <psez:sectionZm>
                  <psez:sectionZmObj sectionId="{5E78DC2B-7BE3-46BE-97F1-2955F3B51C0B}">
                    <psez:zmPr id="{8FEEBE63-85BC-4AD8-8D7E-B13146A989EC}" transitionDur="1000" showBg="0">
                      <p166:blipFill xmlns:p166="http://schemas.microsoft.com/office/powerpoint/2016/6/main">
                        <a:blip r:embed="rId10"/>
                        <a:stretch>
                          <a:fillRect/>
                        </a:stretch>
                      </p166:blipFill>
                      <p166:spPr xmlns:p166="http://schemas.microsoft.com/office/powerpoint/2016/6/main">
                        <a:xfrm>
                          <a:off x="0" y="0"/>
                          <a:ext cx="5881653" cy="3308430"/>
                        </a:xfrm>
                        <a:prstGeom prst="rect">
                          <a:avLst/>
                        </a:prstGeom>
                      </p166:spPr>
                    </psez:zmPr>
                  </psez:sectionZmObj>
                </psez:sectionZm>
              </a:graphicData>
            </a:graphic>
          </p:graphicFrame>
        </mc:Choice>
        <mc:Fallback xmlns="">
          <p:pic>
            <p:nvPicPr>
              <p:cNvPr id="23" name="Section Zoom 22">
                <a:hlinkClick r:id="rId11" action="ppaction://hlinksldjump"/>
                <a:extLst>
                  <a:ext uri="{FF2B5EF4-FFF2-40B4-BE49-F238E27FC236}">
                    <a16:creationId xmlns:a16="http://schemas.microsoft.com/office/drawing/2014/main" id="{9FAE7DD4-7EF1-924E-DAF0-E92DF2BC8363}"/>
                  </a:ext>
                </a:extLst>
              </p:cNvPr>
              <p:cNvPicPr>
                <a:picLocks noGrp="1" noRot="1" noChangeAspect="1" noMove="1" noResize="1" noEditPoints="1" noAdjustHandles="1" noChangeArrowheads="1" noChangeShapeType="1"/>
              </p:cNvPicPr>
              <p:nvPr/>
            </p:nvPicPr>
            <p:blipFill>
              <a:blip r:embed="rId12"/>
              <a:stretch>
                <a:fillRect/>
              </a:stretch>
            </p:blipFill>
            <p:spPr>
              <a:xfrm>
                <a:off x="5697705" y="2776426"/>
                <a:ext cx="5881653" cy="3308430"/>
              </a:xfrm>
              <a:prstGeom prst="rect">
                <a:avLst/>
              </a:prstGeom>
            </p:spPr>
          </p:pic>
        </mc:Fallback>
      </mc:AlternateContent>
    </p:spTree>
    <p:extLst>
      <p:ext uri="{BB962C8B-B14F-4D97-AF65-F5344CB8AC3E}">
        <p14:creationId xmlns:p14="http://schemas.microsoft.com/office/powerpoint/2010/main" val="2861344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885BEE-0F2F-88BA-92C6-1EEFFED7E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664" y="325664"/>
            <a:ext cx="6206672" cy="6206672"/>
          </a:xfrm>
          <a:prstGeom prst="rect">
            <a:avLst/>
          </a:prstGeom>
        </p:spPr>
      </p:pic>
    </p:spTree>
    <p:extLst>
      <p:ext uri="{BB962C8B-B14F-4D97-AF65-F5344CB8AC3E}">
        <p14:creationId xmlns:p14="http://schemas.microsoft.com/office/powerpoint/2010/main" val="64476161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47F29-58B2-F4A4-F836-94B09736ED1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Lst>
          </a:blip>
          <a:srcRect b="15625"/>
          <a:stretch/>
        </p:blipFill>
        <p:spPr>
          <a:xfrm>
            <a:off x="0" y="0"/>
            <a:ext cx="12192000" cy="6858000"/>
          </a:xfrm>
          <a:prstGeom prst="rect">
            <a:avLst/>
          </a:prstGeom>
        </p:spPr>
      </p:pic>
      <p:sp>
        <p:nvSpPr>
          <p:cNvPr id="4" name="TextBox 3">
            <a:extLst>
              <a:ext uri="{FF2B5EF4-FFF2-40B4-BE49-F238E27FC236}">
                <a16:creationId xmlns:a16="http://schemas.microsoft.com/office/drawing/2014/main" id="{A1E0D483-0185-2EDB-8842-253DEAFD8A79}"/>
              </a:ext>
            </a:extLst>
          </p:cNvPr>
          <p:cNvSpPr txBox="1"/>
          <p:nvPr/>
        </p:nvSpPr>
        <p:spPr>
          <a:xfrm>
            <a:off x="406400" y="3236686"/>
            <a:ext cx="11234057" cy="3046988"/>
          </a:xfrm>
          <a:prstGeom prst="rect">
            <a:avLst/>
          </a:prstGeom>
          <a:noFill/>
        </p:spPr>
        <p:txBody>
          <a:bodyPr wrap="square" rtlCol="0">
            <a:spAutoFit/>
          </a:bodyPr>
          <a:lstStyle/>
          <a:p>
            <a:pPr algn="just"/>
            <a:r>
              <a:rPr lang="en-US" sz="2400" b="0" i="0" dirty="0">
                <a:solidFill>
                  <a:schemeClr val="bg1"/>
                </a:solidFill>
                <a:effectLst/>
                <a:latin typeface="Arial" panose="020B0604020202020204" pitchFamily="34" charset="0"/>
              </a:rPr>
              <a:t>The </a:t>
            </a:r>
            <a:r>
              <a:rPr lang="en-US" sz="2400" b="1" i="0" dirty="0" err="1">
                <a:solidFill>
                  <a:schemeClr val="bg1"/>
                </a:solidFill>
                <a:effectLst/>
                <a:latin typeface="Arial" panose="020B0604020202020204" pitchFamily="34" charset="0"/>
              </a:rPr>
              <a:t>HyperText</a:t>
            </a:r>
            <a:r>
              <a:rPr lang="en-US" sz="2400" b="1" i="0" dirty="0">
                <a:solidFill>
                  <a:schemeClr val="bg1"/>
                </a:solidFill>
                <a:effectLst/>
                <a:latin typeface="Arial" panose="020B0604020202020204" pitchFamily="34" charset="0"/>
              </a:rPr>
              <a:t> Markup Language</a:t>
            </a:r>
            <a:r>
              <a:rPr lang="en-US" sz="2400" b="0" i="0" dirty="0">
                <a:solidFill>
                  <a:schemeClr val="bg1"/>
                </a:solidFill>
                <a:effectLst/>
                <a:latin typeface="Arial" panose="020B0604020202020204" pitchFamily="34" charset="0"/>
              </a:rPr>
              <a:t> or </a:t>
            </a:r>
            <a:r>
              <a:rPr lang="en-US" sz="2400" b="1" i="0" dirty="0">
                <a:solidFill>
                  <a:schemeClr val="bg1"/>
                </a:solidFill>
                <a:effectLst/>
                <a:latin typeface="Arial" panose="020B0604020202020204" pitchFamily="34" charset="0"/>
              </a:rPr>
              <a:t>HTML</a:t>
            </a:r>
            <a:r>
              <a:rPr lang="en-US" sz="2400" b="0" i="0" dirty="0">
                <a:solidFill>
                  <a:schemeClr val="bg1"/>
                </a:solidFill>
                <a:effectLst/>
                <a:latin typeface="Arial" panose="020B0604020202020204" pitchFamily="34" charset="0"/>
              </a:rPr>
              <a:t> is the standard </a:t>
            </a:r>
            <a:r>
              <a:rPr lang="en-US" sz="2400" b="0" i="0" strike="noStrike" dirty="0">
                <a:solidFill>
                  <a:schemeClr val="bg1"/>
                </a:solidFill>
                <a:effectLst/>
                <a:latin typeface="Arial" panose="020B0604020202020204" pitchFamily="34" charset="0"/>
              </a:rPr>
              <a:t>markup language </a:t>
            </a:r>
            <a:r>
              <a:rPr lang="en-US" sz="2400" b="0" i="0" dirty="0">
                <a:solidFill>
                  <a:schemeClr val="bg1"/>
                </a:solidFill>
                <a:effectLst/>
                <a:latin typeface="Arial" panose="020B0604020202020204" pitchFamily="34" charset="0"/>
              </a:rPr>
              <a:t>for documents designed to be displayed in a </a:t>
            </a:r>
            <a:r>
              <a:rPr lang="en-US" sz="2400" dirty="0">
                <a:solidFill>
                  <a:schemeClr val="bg1"/>
                </a:solidFill>
                <a:latin typeface="Arial" panose="020B0604020202020204" pitchFamily="34" charset="0"/>
              </a:rPr>
              <a:t>web browser</a:t>
            </a:r>
            <a:r>
              <a:rPr lang="en-US" sz="2400" b="0" i="0" dirty="0">
                <a:solidFill>
                  <a:schemeClr val="bg1"/>
                </a:solidFill>
                <a:effectLst/>
                <a:latin typeface="Arial" panose="020B0604020202020204" pitchFamily="34" charset="0"/>
              </a:rPr>
              <a:t>. </a:t>
            </a:r>
            <a:r>
              <a:rPr lang="en-US" sz="2400" dirty="0">
                <a:solidFill>
                  <a:schemeClr val="bg1"/>
                </a:solidFill>
                <a:latin typeface="Arial" panose="020B0604020202020204" pitchFamily="34" charset="0"/>
              </a:rPr>
              <a:t>Web browsers</a:t>
            </a:r>
            <a:r>
              <a:rPr lang="en-US" sz="2400" b="0" i="0" dirty="0">
                <a:solidFill>
                  <a:schemeClr val="bg1"/>
                </a:solidFill>
                <a:effectLst/>
                <a:latin typeface="Arial" panose="020B0604020202020204" pitchFamily="34" charset="0"/>
              </a:rPr>
              <a:t> receive HTML documents from a </a:t>
            </a:r>
            <a:r>
              <a:rPr lang="en-US" sz="2400" dirty="0">
                <a:solidFill>
                  <a:schemeClr val="bg1"/>
                </a:solidFill>
                <a:latin typeface="Arial" panose="020B0604020202020204" pitchFamily="34" charset="0"/>
              </a:rPr>
              <a:t>web server</a:t>
            </a:r>
            <a:r>
              <a:rPr lang="en-US" sz="2400" b="0" i="0" dirty="0">
                <a:solidFill>
                  <a:schemeClr val="bg1"/>
                </a:solidFill>
                <a:effectLst/>
                <a:latin typeface="Arial" panose="020B0604020202020204" pitchFamily="34" charset="0"/>
              </a:rPr>
              <a:t> or from local storage and </a:t>
            </a:r>
            <a:r>
              <a:rPr lang="en-US" sz="2400" dirty="0">
                <a:solidFill>
                  <a:schemeClr val="bg1"/>
                </a:solidFill>
                <a:latin typeface="Arial" panose="020B0604020202020204" pitchFamily="34" charset="0"/>
              </a:rPr>
              <a:t>render</a:t>
            </a:r>
            <a:r>
              <a:rPr lang="en-US" sz="2400" b="0" i="0" dirty="0">
                <a:solidFill>
                  <a:schemeClr val="bg1"/>
                </a:solidFill>
                <a:effectLst/>
                <a:latin typeface="Arial" panose="020B0604020202020204" pitchFamily="34" charset="0"/>
              </a:rPr>
              <a:t> the documents into multimedia web pages. HTML describes the structure of a </a:t>
            </a:r>
            <a:r>
              <a:rPr lang="en-US" sz="2400" dirty="0">
                <a:solidFill>
                  <a:schemeClr val="bg1"/>
                </a:solidFill>
                <a:latin typeface="Arial" panose="020B0604020202020204" pitchFamily="34" charset="0"/>
              </a:rPr>
              <a:t>web page</a:t>
            </a:r>
            <a:r>
              <a:rPr lang="en-US" sz="2400" b="0" i="0" dirty="0">
                <a:solidFill>
                  <a:schemeClr val="bg1"/>
                </a:solidFill>
                <a:effectLst/>
                <a:latin typeface="Arial" panose="020B0604020202020204" pitchFamily="34" charset="0"/>
              </a:rPr>
              <a:t> </a:t>
            </a:r>
            <a:r>
              <a:rPr lang="en-US" sz="2400" dirty="0">
                <a:solidFill>
                  <a:schemeClr val="bg1"/>
                </a:solidFill>
                <a:latin typeface="Arial" panose="020B0604020202020204" pitchFamily="34" charset="0"/>
              </a:rPr>
              <a:t>semantically</a:t>
            </a:r>
            <a:r>
              <a:rPr lang="en-US" sz="2400" b="0" i="0" dirty="0">
                <a:solidFill>
                  <a:schemeClr val="bg1"/>
                </a:solidFill>
                <a:effectLst/>
                <a:latin typeface="Arial" panose="020B0604020202020204" pitchFamily="34" charset="0"/>
              </a:rPr>
              <a:t> and originally included cues for the appearance of the document.</a:t>
            </a:r>
            <a:r>
              <a:rPr lang="en-US" sz="2400" dirty="0">
                <a:solidFill>
                  <a:schemeClr val="bg1"/>
                </a:solidFill>
                <a:latin typeface="Arial" panose="020B0604020202020204" pitchFamily="34" charset="0"/>
              </a:rPr>
              <a:t> HTML elements</a:t>
            </a:r>
            <a:r>
              <a:rPr lang="en-US" sz="2400" b="0" i="0" dirty="0">
                <a:solidFill>
                  <a:schemeClr val="bg1"/>
                </a:solidFill>
                <a:effectLst/>
                <a:latin typeface="Arial" panose="020B0604020202020204" pitchFamily="34" charset="0"/>
              </a:rPr>
              <a:t> are the building blocks of HTML pages. With HTML constructs, </a:t>
            </a:r>
            <a:r>
              <a:rPr lang="en-US" sz="2400" dirty="0">
                <a:solidFill>
                  <a:schemeClr val="bg1"/>
                </a:solidFill>
                <a:latin typeface="Arial" panose="020B0604020202020204" pitchFamily="34" charset="0"/>
              </a:rPr>
              <a:t>images</a:t>
            </a:r>
            <a:r>
              <a:rPr lang="en-US" sz="2400" b="0" i="0" dirty="0">
                <a:solidFill>
                  <a:schemeClr val="bg1"/>
                </a:solidFill>
                <a:effectLst/>
                <a:latin typeface="Arial" panose="020B0604020202020204" pitchFamily="34" charset="0"/>
              </a:rPr>
              <a:t> and other objects such as </a:t>
            </a:r>
            <a:r>
              <a:rPr lang="en-US" sz="2400" dirty="0">
                <a:solidFill>
                  <a:schemeClr val="bg1"/>
                </a:solidFill>
                <a:latin typeface="Arial" panose="020B0604020202020204" pitchFamily="34" charset="0"/>
              </a:rPr>
              <a:t>interactive forms</a:t>
            </a:r>
            <a:r>
              <a:rPr lang="en-US" sz="2400" b="0" i="0" dirty="0">
                <a:solidFill>
                  <a:schemeClr val="bg1"/>
                </a:solidFill>
                <a:effectLst/>
                <a:latin typeface="Arial" panose="020B0604020202020204" pitchFamily="34" charset="0"/>
              </a:rPr>
              <a:t> may be embedded into the rendered page.</a:t>
            </a:r>
            <a:endParaRPr lang="en-IN" sz="2400" dirty="0">
              <a:solidFill>
                <a:schemeClr val="bg1"/>
              </a:solidFill>
            </a:endParaRPr>
          </a:p>
        </p:txBody>
      </p:sp>
      <p:pic>
        <p:nvPicPr>
          <p:cNvPr id="6" name="Picture 5">
            <a:extLst>
              <a:ext uri="{FF2B5EF4-FFF2-40B4-BE49-F238E27FC236}">
                <a16:creationId xmlns:a16="http://schemas.microsoft.com/office/drawing/2014/main" id="{F1FF7FB5-B493-E6E4-8190-E863937626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085" y="574326"/>
            <a:ext cx="1712686" cy="1712686"/>
          </a:xfrm>
          <a:prstGeom prst="rect">
            <a:avLst/>
          </a:prstGeom>
        </p:spPr>
      </p:pic>
    </p:spTree>
    <p:extLst>
      <p:ext uri="{BB962C8B-B14F-4D97-AF65-F5344CB8AC3E}">
        <p14:creationId xmlns:p14="http://schemas.microsoft.com/office/powerpoint/2010/main" val="3256699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95D2D-A6F5-0761-8B0C-A64AA6E678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25818" y="274242"/>
            <a:ext cx="4469239" cy="6309516"/>
          </a:xfrm>
          <a:prstGeom prst="rect">
            <a:avLst/>
          </a:prstGeom>
        </p:spPr>
      </p:pic>
    </p:spTree>
    <p:extLst>
      <p:ext uri="{BB962C8B-B14F-4D97-AF65-F5344CB8AC3E}">
        <p14:creationId xmlns:p14="http://schemas.microsoft.com/office/powerpoint/2010/main" val="15012371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124" name="Picture 4" descr="black laptop computer turned on showing desktop">
            <a:extLst>
              <a:ext uri="{FF2B5EF4-FFF2-40B4-BE49-F238E27FC236}">
                <a16:creationId xmlns:a16="http://schemas.microsoft.com/office/drawing/2014/main" id="{CF39EEFC-8FA6-C3AB-64EE-1FCD47C3EF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683" b="2181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E0D483-0185-2EDB-8842-253DEAFD8A79}"/>
              </a:ext>
            </a:extLst>
          </p:cNvPr>
          <p:cNvSpPr txBox="1"/>
          <p:nvPr/>
        </p:nvSpPr>
        <p:spPr>
          <a:xfrm>
            <a:off x="406400" y="3236686"/>
            <a:ext cx="11234057" cy="3416320"/>
          </a:xfrm>
          <a:prstGeom prst="rect">
            <a:avLst/>
          </a:prstGeom>
          <a:noFill/>
        </p:spPr>
        <p:txBody>
          <a:bodyPr wrap="square" rtlCol="0">
            <a:spAutoFit/>
          </a:bodyPr>
          <a:lstStyle/>
          <a:p>
            <a:pPr algn="just"/>
            <a:r>
              <a:rPr lang="en-US" sz="2400" b="1" i="0" dirty="0">
                <a:solidFill>
                  <a:schemeClr val="bg1"/>
                </a:solidFill>
                <a:effectLst/>
                <a:latin typeface="Arial" panose="020B0604020202020204" pitchFamily="34" charset="0"/>
              </a:rPr>
              <a:t>Cascading Style Sheets</a:t>
            </a:r>
            <a:r>
              <a:rPr lang="en-US" sz="2400" b="0" i="0" dirty="0">
                <a:solidFill>
                  <a:schemeClr val="bg1"/>
                </a:solidFill>
                <a:effectLst/>
                <a:latin typeface="Arial" panose="020B0604020202020204" pitchFamily="34" charset="0"/>
              </a:rPr>
              <a:t> (</a:t>
            </a:r>
            <a:r>
              <a:rPr lang="en-US" sz="2400" b="1" i="0" dirty="0">
                <a:solidFill>
                  <a:schemeClr val="bg1"/>
                </a:solidFill>
                <a:effectLst/>
                <a:latin typeface="Arial" panose="020B0604020202020204" pitchFamily="34" charset="0"/>
              </a:rPr>
              <a:t>CSS</a:t>
            </a:r>
            <a:r>
              <a:rPr lang="en-US" sz="2400" b="0" i="0" dirty="0">
                <a:solidFill>
                  <a:schemeClr val="bg1"/>
                </a:solidFill>
                <a:effectLst/>
                <a:latin typeface="Arial" panose="020B0604020202020204" pitchFamily="34" charset="0"/>
              </a:rPr>
              <a:t>) is a </a:t>
            </a:r>
            <a:r>
              <a:rPr lang="en-US" sz="2400" dirty="0">
                <a:solidFill>
                  <a:schemeClr val="bg1"/>
                </a:solidFill>
                <a:latin typeface="Arial" panose="020B0604020202020204" pitchFamily="34" charset="0"/>
              </a:rPr>
              <a:t>style sheet language</a:t>
            </a:r>
            <a:r>
              <a:rPr lang="en-US" sz="2400" b="0" i="0" dirty="0">
                <a:solidFill>
                  <a:schemeClr val="bg1"/>
                </a:solidFill>
                <a:effectLst/>
                <a:latin typeface="Arial" panose="020B0604020202020204" pitchFamily="34" charset="0"/>
              </a:rPr>
              <a:t> used for describing the </a:t>
            </a:r>
            <a:r>
              <a:rPr lang="en-US" sz="2400" dirty="0">
                <a:solidFill>
                  <a:schemeClr val="bg1"/>
                </a:solidFill>
                <a:latin typeface="Arial" panose="020B0604020202020204" pitchFamily="34" charset="0"/>
              </a:rPr>
              <a:t>presentation</a:t>
            </a:r>
            <a:r>
              <a:rPr lang="en-US" sz="2400" b="0" i="0" dirty="0">
                <a:solidFill>
                  <a:schemeClr val="bg1"/>
                </a:solidFill>
                <a:effectLst/>
                <a:latin typeface="Arial" panose="020B0604020202020204" pitchFamily="34" charset="0"/>
              </a:rPr>
              <a:t> of a document written in a </a:t>
            </a:r>
            <a:r>
              <a:rPr lang="en-US" sz="2400" dirty="0">
                <a:solidFill>
                  <a:schemeClr val="bg1"/>
                </a:solidFill>
                <a:latin typeface="Arial" panose="020B0604020202020204" pitchFamily="34" charset="0"/>
              </a:rPr>
              <a:t>markup language</a:t>
            </a:r>
            <a:r>
              <a:rPr lang="en-US" sz="2400" b="0" i="0" dirty="0">
                <a:solidFill>
                  <a:schemeClr val="bg1"/>
                </a:solidFill>
                <a:effectLst/>
                <a:latin typeface="Arial" panose="020B0604020202020204" pitchFamily="34" charset="0"/>
              </a:rPr>
              <a:t> such as </a:t>
            </a:r>
            <a:r>
              <a:rPr lang="en-US" sz="2400" dirty="0">
                <a:solidFill>
                  <a:schemeClr val="bg1"/>
                </a:solidFill>
                <a:latin typeface="Arial" panose="020B0604020202020204" pitchFamily="34" charset="0"/>
              </a:rPr>
              <a:t>HTML </a:t>
            </a:r>
            <a:r>
              <a:rPr lang="en-US" sz="2400" b="0" i="0" dirty="0">
                <a:solidFill>
                  <a:schemeClr val="bg1"/>
                </a:solidFill>
                <a:effectLst/>
                <a:latin typeface="Arial" panose="020B0604020202020204" pitchFamily="34" charset="0"/>
              </a:rPr>
              <a:t>or </a:t>
            </a:r>
            <a:r>
              <a:rPr lang="en-US" sz="2400" dirty="0">
                <a:solidFill>
                  <a:schemeClr val="bg1"/>
                </a:solidFill>
                <a:latin typeface="Arial" panose="020B0604020202020204" pitchFamily="34" charset="0"/>
              </a:rPr>
              <a:t>XML </a:t>
            </a:r>
            <a:r>
              <a:rPr lang="en-US" sz="2400" b="0" i="0" dirty="0">
                <a:solidFill>
                  <a:schemeClr val="bg1"/>
                </a:solidFill>
                <a:effectLst/>
                <a:latin typeface="Arial" panose="020B0604020202020204" pitchFamily="34" charset="0"/>
              </a:rPr>
              <a:t>CSS is a cornerstone technology of the </a:t>
            </a:r>
            <a:r>
              <a:rPr lang="en-US" sz="2400" dirty="0">
                <a:solidFill>
                  <a:schemeClr val="bg1"/>
                </a:solidFill>
                <a:latin typeface="Arial" panose="020B0604020202020204" pitchFamily="34" charset="0"/>
              </a:rPr>
              <a:t>World Wide Web</a:t>
            </a:r>
            <a:r>
              <a:rPr lang="en-US" sz="2400" b="0" i="0" dirty="0">
                <a:solidFill>
                  <a:schemeClr val="bg1"/>
                </a:solidFill>
                <a:effectLst/>
                <a:latin typeface="Arial" panose="020B0604020202020204" pitchFamily="34" charset="0"/>
              </a:rPr>
              <a:t>, alongside HTML and </a:t>
            </a:r>
            <a:r>
              <a:rPr lang="en-US" sz="2400" dirty="0">
                <a:solidFill>
                  <a:schemeClr val="bg1"/>
                </a:solidFill>
                <a:latin typeface="Arial" panose="020B0604020202020204" pitchFamily="34" charset="0"/>
              </a:rPr>
              <a:t>JavaScript. </a:t>
            </a:r>
            <a:r>
              <a:rPr lang="en-US" sz="2400" b="0" i="0" dirty="0">
                <a:solidFill>
                  <a:schemeClr val="bg1"/>
                </a:solidFill>
                <a:effectLst/>
                <a:latin typeface="Arial" panose="020B0604020202020204" pitchFamily="34" charset="0"/>
              </a:rPr>
              <a:t>CSS is designed to enable the </a:t>
            </a:r>
            <a:r>
              <a:rPr lang="en-US" sz="2400" dirty="0">
                <a:solidFill>
                  <a:schemeClr val="bg1"/>
                </a:solidFill>
                <a:latin typeface="Arial" panose="020B0604020202020204" pitchFamily="34" charset="0"/>
              </a:rPr>
              <a:t>separation of content and presentation</a:t>
            </a:r>
            <a:r>
              <a:rPr lang="en-US" sz="2400" b="0" i="0" dirty="0">
                <a:solidFill>
                  <a:schemeClr val="bg1"/>
                </a:solidFill>
                <a:effectLst/>
                <a:latin typeface="Arial" panose="020B0604020202020204" pitchFamily="34" charset="0"/>
              </a:rPr>
              <a:t>, including </a:t>
            </a:r>
            <a:r>
              <a:rPr lang="en-US" sz="2400" dirty="0">
                <a:solidFill>
                  <a:schemeClr val="bg1"/>
                </a:solidFill>
                <a:latin typeface="Arial" panose="020B0604020202020204" pitchFamily="34" charset="0"/>
              </a:rPr>
              <a:t>layout</a:t>
            </a:r>
            <a:r>
              <a:rPr lang="en-US" sz="2400" b="0" i="0" dirty="0">
                <a:solidFill>
                  <a:schemeClr val="bg1"/>
                </a:solidFill>
                <a:effectLst/>
                <a:latin typeface="Arial" panose="020B0604020202020204" pitchFamily="34" charset="0"/>
              </a:rPr>
              <a:t>, </a:t>
            </a:r>
            <a:r>
              <a:rPr lang="en-US" sz="2400" dirty="0">
                <a:solidFill>
                  <a:schemeClr val="bg1"/>
                </a:solidFill>
                <a:latin typeface="Arial" panose="020B0604020202020204" pitchFamily="34" charset="0"/>
              </a:rPr>
              <a:t>colors</a:t>
            </a:r>
            <a:r>
              <a:rPr lang="en-US" sz="2400" b="0" i="0" dirty="0">
                <a:solidFill>
                  <a:schemeClr val="bg1"/>
                </a:solidFill>
                <a:effectLst/>
                <a:latin typeface="Arial" panose="020B0604020202020204" pitchFamily="34" charset="0"/>
              </a:rPr>
              <a:t>, and </a:t>
            </a:r>
            <a:r>
              <a:rPr lang="en-US" sz="2400" dirty="0">
                <a:solidFill>
                  <a:schemeClr val="bg1"/>
                </a:solidFill>
                <a:latin typeface="Arial" panose="020B0604020202020204" pitchFamily="34" charset="0"/>
              </a:rPr>
              <a:t>fonts</a:t>
            </a:r>
            <a:r>
              <a:rPr lang="en-US" sz="2400" b="0" i="0" dirty="0">
                <a:solidFill>
                  <a:schemeClr val="bg1"/>
                </a:solidFill>
                <a:effectLst/>
                <a:latin typeface="Arial" panose="020B0604020202020204" pitchFamily="34" charset="0"/>
              </a:rPr>
              <a:t>. This separation can improve content </a:t>
            </a:r>
            <a:r>
              <a:rPr lang="en-US" sz="2400" dirty="0">
                <a:solidFill>
                  <a:schemeClr val="bg1"/>
                </a:solidFill>
                <a:latin typeface="Arial" panose="020B0604020202020204" pitchFamily="34" charset="0"/>
              </a:rPr>
              <a:t>accessibility</a:t>
            </a:r>
            <a:r>
              <a:rPr lang="en-US" sz="2400" b="0" i="0" dirty="0">
                <a:solidFill>
                  <a:schemeClr val="bg1"/>
                </a:solidFill>
                <a:effectLst/>
                <a:latin typeface="Arial" panose="020B0604020202020204" pitchFamily="34" charset="0"/>
              </a:rPr>
              <a:t>; provide more flexibility and control in the specification of presentation characteristics; enable multiple </a:t>
            </a:r>
            <a:r>
              <a:rPr lang="en-US" sz="2400" dirty="0">
                <a:solidFill>
                  <a:schemeClr val="bg1"/>
                </a:solidFill>
                <a:latin typeface="Arial" panose="020B0604020202020204" pitchFamily="34" charset="0"/>
              </a:rPr>
              <a:t>web pages</a:t>
            </a:r>
            <a:r>
              <a:rPr lang="en-US" sz="2400" b="0" i="0" dirty="0">
                <a:solidFill>
                  <a:schemeClr val="bg1"/>
                </a:solidFill>
                <a:effectLst/>
                <a:latin typeface="Arial" panose="020B0604020202020204" pitchFamily="34" charset="0"/>
              </a:rPr>
              <a:t> to share formatting by specifying the relevant CSS in a separate .</a:t>
            </a:r>
            <a:r>
              <a:rPr lang="en-US" sz="2400" b="0" i="0" dirty="0" err="1">
                <a:solidFill>
                  <a:schemeClr val="bg1"/>
                </a:solidFill>
                <a:effectLst/>
                <a:latin typeface="Arial" panose="020B0604020202020204" pitchFamily="34" charset="0"/>
              </a:rPr>
              <a:t>css</a:t>
            </a:r>
            <a:r>
              <a:rPr lang="en-US" sz="2400" b="0" i="0" dirty="0">
                <a:solidFill>
                  <a:schemeClr val="bg1"/>
                </a:solidFill>
                <a:effectLst/>
                <a:latin typeface="Arial" panose="020B0604020202020204" pitchFamily="34" charset="0"/>
              </a:rPr>
              <a:t> file, which reduces complexity and repetition in the structural content.</a:t>
            </a:r>
            <a:endParaRPr lang="en-IN" sz="2400" dirty="0">
              <a:solidFill>
                <a:schemeClr val="bg1"/>
              </a:solidFill>
            </a:endParaRPr>
          </a:p>
        </p:txBody>
      </p:sp>
      <p:pic>
        <p:nvPicPr>
          <p:cNvPr id="6" name="Picture 5">
            <a:extLst>
              <a:ext uri="{FF2B5EF4-FFF2-40B4-BE49-F238E27FC236}">
                <a16:creationId xmlns:a16="http://schemas.microsoft.com/office/drawing/2014/main" id="{11B27238-738E-D879-B3F1-9D3C23219939}"/>
              </a:ext>
            </a:extLst>
          </p:cNvPr>
          <p:cNvPicPr>
            <a:picLocks noChangeAspect="1"/>
          </p:cNvPicPr>
          <p:nvPr/>
        </p:nvPicPr>
        <p:blipFill>
          <a:blip r:embed="rId4"/>
          <a:stretch>
            <a:fillRect/>
          </a:stretch>
        </p:blipFill>
        <p:spPr>
          <a:xfrm>
            <a:off x="5380564" y="646910"/>
            <a:ext cx="1430871" cy="2012614"/>
          </a:xfrm>
          <a:prstGeom prst="rect">
            <a:avLst/>
          </a:prstGeom>
        </p:spPr>
      </p:pic>
    </p:spTree>
    <p:extLst>
      <p:ext uri="{BB962C8B-B14F-4D97-AF65-F5344CB8AC3E}">
        <p14:creationId xmlns:p14="http://schemas.microsoft.com/office/powerpoint/2010/main" val="2103746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DBCAF6-5FBE-3A19-18E7-1A6CD617DD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92000"/>
                    </a14:imgEffect>
                    <a14:imgEffect>
                      <a14:brightnessContrast bright="-54000" contrast="66000"/>
                    </a14:imgEffect>
                  </a14:imgLayer>
                </a14:imgProps>
              </a:ext>
            </a:extLst>
          </a:blip>
          <a:srcRect t="739" r="40375" b="78129"/>
          <a:stretch/>
        </p:blipFill>
        <p:spPr>
          <a:xfrm>
            <a:off x="-1" y="0"/>
            <a:ext cx="12192001" cy="6858000"/>
          </a:xfrm>
          <a:prstGeom prst="rect">
            <a:avLst/>
          </a:prstGeom>
        </p:spPr>
      </p:pic>
      <p:sp>
        <p:nvSpPr>
          <p:cNvPr id="8" name="TextBox 7">
            <a:extLst>
              <a:ext uri="{FF2B5EF4-FFF2-40B4-BE49-F238E27FC236}">
                <a16:creationId xmlns:a16="http://schemas.microsoft.com/office/drawing/2014/main" id="{D533C182-0229-6B70-6CA0-F09D698EF945}"/>
              </a:ext>
            </a:extLst>
          </p:cNvPr>
          <p:cNvSpPr txBox="1"/>
          <p:nvPr/>
        </p:nvSpPr>
        <p:spPr>
          <a:xfrm>
            <a:off x="174169" y="163859"/>
            <a:ext cx="5791198" cy="6555641"/>
          </a:xfrm>
          <a:prstGeom prst="rect">
            <a:avLst/>
          </a:prstGeom>
          <a:noFill/>
          <a:ln w="38100">
            <a:solidFill>
              <a:prstClr val="ltGray"/>
            </a:solidFill>
          </a:ln>
        </p:spPr>
        <p:txBody>
          <a:bodyPr wrap="square" rtlCol="0">
            <a:spAutoFit/>
          </a:bodyPr>
          <a:lstStyle/>
          <a:p>
            <a:r>
              <a:rPr lang="en-IN" sz="2000" b="0" dirty="0">
                <a:solidFill>
                  <a:schemeClr val="bg1"/>
                </a:solidFill>
                <a:effectLst/>
                <a:latin typeface="Consolas" panose="020B0609020204030204" pitchFamily="49" charset="0"/>
              </a:rPr>
              <a:t>&lt;body&gt;</a:t>
            </a:r>
          </a:p>
          <a:p>
            <a:r>
              <a:rPr lang="en-IN" sz="2000" b="0" dirty="0">
                <a:solidFill>
                  <a:schemeClr val="bg1"/>
                </a:solidFill>
                <a:effectLst/>
                <a:latin typeface="Consolas" panose="020B0609020204030204" pitchFamily="49" charset="0"/>
              </a:rPr>
              <a:t>    &lt;div </a:t>
            </a:r>
            <a:r>
              <a:rPr lang="en-IN" sz="2000" b="0" dirty="0">
                <a:solidFill>
                  <a:schemeClr val="accent2"/>
                </a:solidFill>
                <a:effectLst/>
                <a:latin typeface="Consolas" panose="020B0609020204030204" pitchFamily="49" charset="0"/>
              </a:rPr>
              <a:t>id</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 </a:t>
            </a:r>
            <a:r>
              <a:rPr lang="en-IN" sz="2000" b="0" dirty="0" err="1">
                <a:solidFill>
                  <a:schemeClr val="accent2"/>
                </a:solidFill>
                <a:effectLst/>
                <a:latin typeface="Consolas" panose="020B0609020204030204" pitchFamily="49" charset="0"/>
              </a:rPr>
              <a:t>href</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“Images/amul.jpg"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target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"_blank"</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t>
            </a:r>
            <a:r>
              <a:rPr lang="en-IN" sz="2000" b="0" dirty="0" err="1">
                <a:solidFill>
                  <a:schemeClr val="bg1"/>
                </a:solidFill>
                <a:effectLst/>
                <a:latin typeface="Consolas" panose="020B0609020204030204" pitchFamily="49" charset="0"/>
              </a:rPr>
              <a:t>img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class</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 </a:t>
            </a:r>
            <a:r>
              <a:rPr lang="en-IN" sz="2000" b="0" dirty="0" err="1">
                <a:solidFill>
                  <a:schemeClr val="accent5"/>
                </a:solidFill>
                <a:effectLst/>
                <a:latin typeface="Consolas" panose="020B0609020204030204" pitchFamily="49" charset="0"/>
              </a:rPr>
              <a:t>bdr</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 </a:t>
            </a:r>
            <a:r>
              <a:rPr lang="en-IN" sz="2000" b="0" dirty="0" err="1">
                <a:solidFill>
                  <a:schemeClr val="accent2"/>
                </a:solidFill>
                <a:effectLst/>
                <a:latin typeface="Consolas" panose="020B0609020204030204" pitchFamily="49" charset="0"/>
              </a:rPr>
              <a:t>src</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"Images/amul.jpg"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alt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&lt;/a&gt;&lt;</a:t>
            </a:r>
            <a:r>
              <a:rPr lang="en-IN" sz="2000" b="0" dirty="0" err="1">
                <a:solidFill>
                  <a:schemeClr val="bg1"/>
                </a:solidFill>
                <a:effectLst/>
                <a:latin typeface="Consolas" panose="020B0609020204030204" pitchFamily="49" charset="0"/>
              </a:rPr>
              <a:t>br</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 </a:t>
            </a:r>
            <a:r>
              <a:rPr lang="en-IN" sz="2000" b="0" dirty="0" err="1">
                <a:solidFill>
                  <a:schemeClr val="accent2"/>
                </a:solidFill>
                <a:effectLst/>
                <a:latin typeface="Consolas" panose="020B0609020204030204" pitchFamily="49" charset="0"/>
              </a:rPr>
              <a:t>href</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“Images/amul2.jpg"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target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"_blank"</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t>
            </a:r>
            <a:r>
              <a:rPr lang="en-IN" sz="2000" b="0" dirty="0" err="1">
                <a:solidFill>
                  <a:schemeClr val="bg1"/>
                </a:solidFill>
                <a:effectLst/>
                <a:latin typeface="Consolas" panose="020B0609020204030204" pitchFamily="49" charset="0"/>
              </a:rPr>
              <a:t>img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class</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 </a:t>
            </a:r>
            <a:r>
              <a:rPr lang="en-IN" sz="2000" b="0" dirty="0" err="1">
                <a:solidFill>
                  <a:schemeClr val="accent5"/>
                </a:solidFill>
                <a:effectLst/>
                <a:latin typeface="Consolas" panose="020B0609020204030204" pitchFamily="49" charset="0"/>
              </a:rPr>
              <a:t>bdr</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 </a:t>
            </a:r>
            <a:r>
              <a:rPr lang="en-IN" sz="2000" b="0" dirty="0" err="1">
                <a:solidFill>
                  <a:schemeClr val="accent2"/>
                </a:solidFill>
                <a:effectLst/>
                <a:latin typeface="Consolas" panose="020B0609020204030204" pitchFamily="49" charset="0"/>
              </a:rPr>
              <a:t>src</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"Images/amul2.jpg"</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alt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&gt;&lt;/a&gt;</a:t>
            </a:r>
          </a:p>
          <a:p>
            <a:r>
              <a:rPr lang="en-IN" sz="2000" b="0" dirty="0">
                <a:solidFill>
                  <a:schemeClr val="bg1"/>
                </a:solidFill>
                <a:effectLst/>
                <a:latin typeface="Consolas" panose="020B0609020204030204" pitchFamily="49" charset="0"/>
              </a:rPr>
              <a:t>        &lt;/div&gt;</a:t>
            </a:r>
          </a:p>
          <a:p>
            <a:r>
              <a:rPr lang="en-IN" sz="2000" b="0" dirty="0">
                <a:solidFill>
                  <a:schemeClr val="bg1"/>
                </a:solidFill>
                <a:effectLst/>
                <a:latin typeface="Consolas" panose="020B0609020204030204" pitchFamily="49" charset="0"/>
              </a:rPr>
              <a:t>        &lt;p </a:t>
            </a:r>
            <a:r>
              <a:rPr lang="en-IN" sz="2000" b="0" dirty="0">
                <a:solidFill>
                  <a:schemeClr val="accent2"/>
                </a:solidFill>
                <a:effectLst/>
                <a:latin typeface="Consolas" panose="020B0609020204030204" pitchFamily="49" charset="0"/>
              </a:rPr>
              <a:t>id</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"p-</a:t>
            </a:r>
            <a:r>
              <a:rPr lang="en-IN" sz="2000" b="0" dirty="0" err="1">
                <a:solidFill>
                  <a:schemeClr val="accent5"/>
                </a:solidFill>
                <a:effectLst/>
                <a:latin typeface="Consolas" panose="020B0609020204030204" pitchFamily="49" charset="0"/>
              </a:rPr>
              <a:t>amul</a:t>
            </a:r>
            <a:r>
              <a:rPr lang="en-IN" sz="2000" b="0" dirty="0">
                <a:solidFill>
                  <a:schemeClr val="accent5"/>
                </a:solidFill>
                <a:effectLst/>
                <a:latin typeface="Consolas" panose="020B0609020204030204" pitchFamily="49" charset="0"/>
              </a:rPr>
              <a:t>-menu"</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t>
            </a:r>
            <a:r>
              <a:rPr lang="en-IN" sz="2000" b="0" dirty="0" err="1">
                <a:solidFill>
                  <a:schemeClr val="bg1"/>
                </a:solidFill>
                <a:effectLst/>
                <a:latin typeface="Consolas" panose="020B0609020204030204" pitchFamily="49" charset="0"/>
              </a:rPr>
              <a:t>img</a:t>
            </a:r>
            <a:r>
              <a:rPr lang="en-IN" sz="2000" b="0" dirty="0">
                <a:solidFill>
                  <a:schemeClr val="bg1"/>
                </a:solidFill>
                <a:effectLst/>
                <a:latin typeface="Consolas" panose="020B0609020204030204" pitchFamily="49" charset="0"/>
              </a:rPr>
              <a:t> </a:t>
            </a:r>
            <a:r>
              <a:rPr lang="en-IN" sz="2000" b="0" dirty="0" err="1">
                <a:solidFill>
                  <a:schemeClr val="accent2"/>
                </a:solidFill>
                <a:effectLst/>
                <a:latin typeface="Consolas" panose="020B0609020204030204" pitchFamily="49" charset="0"/>
              </a:rPr>
              <a:t>src</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"https://cdn-icons-png.flaticon.com/512/3144/3144456.png" </a:t>
            </a:r>
            <a:r>
              <a:rPr lang="en-IN" sz="2000" b="0" dirty="0">
                <a:solidFill>
                  <a:schemeClr val="accent2"/>
                </a:solidFill>
                <a:effectLst/>
                <a:latin typeface="Consolas" panose="020B0609020204030204" pitchFamily="49" charset="0"/>
              </a:rPr>
              <a:t>height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"50px"</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width</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"50px"</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alt</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"cart"</a:t>
            </a:r>
            <a:r>
              <a:rPr lang="en-IN" sz="2000" b="0" dirty="0">
                <a:solidFill>
                  <a:schemeClr val="bg1"/>
                </a:solidFill>
                <a:effectLst/>
                <a:latin typeface="Consolas" panose="020B0609020204030204" pitchFamily="49" charset="0"/>
              </a:rPr>
              <a:t>&gt;</a:t>
            </a:r>
          </a:p>
          <a:p>
            <a:r>
              <a:rPr lang="en-IN" sz="2000" b="0" dirty="0">
                <a:solidFill>
                  <a:schemeClr val="bg1"/>
                </a:solidFill>
                <a:effectLst/>
                <a:latin typeface="Consolas" panose="020B0609020204030204" pitchFamily="49" charset="0"/>
              </a:rPr>
              <a:t>             &lt;</a:t>
            </a:r>
            <a:r>
              <a:rPr lang="en-IN" sz="2000" b="0" dirty="0" err="1">
                <a:solidFill>
                  <a:schemeClr val="bg1"/>
                </a:solidFill>
                <a:effectLst/>
                <a:latin typeface="Consolas" panose="020B0609020204030204" pitchFamily="49" charset="0"/>
              </a:rPr>
              <a:t>br</a:t>
            </a:r>
            <a:r>
              <a:rPr lang="en-IN" sz="2000" b="0" dirty="0">
                <a:solidFill>
                  <a:schemeClr val="bg1"/>
                </a:solidFill>
                <a:effectLst/>
                <a:latin typeface="Consolas" panose="020B0609020204030204" pitchFamily="49" charset="0"/>
              </a:rPr>
              <a:t>&gt; You can place orders soon.</a:t>
            </a:r>
          </a:p>
          <a:p>
            <a:r>
              <a:rPr lang="en-IN" sz="2000" b="0" dirty="0">
                <a:solidFill>
                  <a:schemeClr val="bg1"/>
                </a:solidFill>
                <a:effectLst/>
                <a:latin typeface="Consolas" panose="020B0609020204030204" pitchFamily="49" charset="0"/>
              </a:rPr>
              <a:t>        &lt;/p&gt;</a:t>
            </a:r>
          </a:p>
          <a:p>
            <a:r>
              <a:rPr lang="en-IN" sz="2000" dirty="0">
                <a:solidFill>
                  <a:schemeClr val="bg1"/>
                </a:solidFill>
              </a:rPr>
              <a:t>&lt;/body&gt;</a:t>
            </a:r>
          </a:p>
        </p:txBody>
      </p:sp>
      <p:sp>
        <p:nvSpPr>
          <p:cNvPr id="10" name="TextBox 9">
            <a:extLst>
              <a:ext uri="{FF2B5EF4-FFF2-40B4-BE49-F238E27FC236}">
                <a16:creationId xmlns:a16="http://schemas.microsoft.com/office/drawing/2014/main" id="{538ACD34-B838-4746-8D31-6CD567B4EBBA}"/>
              </a:ext>
            </a:extLst>
          </p:cNvPr>
          <p:cNvSpPr txBox="1"/>
          <p:nvPr/>
        </p:nvSpPr>
        <p:spPr>
          <a:xfrm>
            <a:off x="6096000" y="163859"/>
            <a:ext cx="5791198" cy="6555641"/>
          </a:xfrm>
          <a:prstGeom prst="rect">
            <a:avLst/>
          </a:prstGeom>
          <a:noFill/>
          <a:ln w="38100">
            <a:solidFill>
              <a:prstClr val="ltGray"/>
            </a:solidFill>
          </a:ln>
        </p:spPr>
        <p:txBody>
          <a:bodyPr wrap="square" rtlCol="0">
            <a:spAutoFit/>
          </a:bodyPr>
          <a:lstStyle/>
          <a:p>
            <a:r>
              <a:rPr lang="en-IN" sz="2000" b="0" dirty="0">
                <a:solidFill>
                  <a:schemeClr val="bg1"/>
                </a:solidFill>
                <a:effectLst/>
                <a:latin typeface="Consolas" panose="020B0609020204030204" pitchFamily="49" charset="0"/>
              </a:rPr>
              <a:t>.</a:t>
            </a:r>
            <a:r>
              <a:rPr lang="en-IN" sz="2000" b="0" dirty="0" err="1">
                <a:solidFill>
                  <a:schemeClr val="bg1"/>
                </a:solidFill>
                <a:effectLst/>
                <a:latin typeface="Consolas" panose="020B0609020204030204" pitchFamily="49" charset="0"/>
              </a:rPr>
              <a:t>amul</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margin-top</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20px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margin-left</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20px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height</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450px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width</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250px;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a:t>
            </a:r>
            <a:r>
              <a:rPr lang="en-IN" sz="2000" b="0" dirty="0" err="1">
                <a:solidFill>
                  <a:schemeClr val="bg1"/>
                </a:solidFill>
                <a:effectLst/>
                <a:latin typeface="Consolas" panose="020B0609020204030204" pitchFamily="49" charset="0"/>
              </a:rPr>
              <a:t>amul:hover</a:t>
            </a:r>
            <a:r>
              <a:rPr lang="en-IN" sz="2000" b="0" dirty="0">
                <a:solidFill>
                  <a:schemeClr val="bg1"/>
                </a:solidFill>
                <a:effectLst/>
                <a:latin typeface="Consolas" panose="020B0609020204030204" pitchFamily="49" charset="0"/>
              </a:rPr>
              <a:t>{</a:t>
            </a:r>
            <a:r>
              <a:rPr lang="en-IN" sz="2000" b="0" dirty="0">
                <a:solidFill>
                  <a:schemeClr val="accent5"/>
                </a:solidFill>
                <a:effectLst/>
                <a:latin typeface="Consolas" panose="020B0609020204030204" pitchFamily="49" charset="0"/>
              </a:rPr>
              <a:t>transform</a:t>
            </a:r>
            <a:r>
              <a:rPr lang="en-IN" sz="2000" b="0" dirty="0">
                <a:solidFill>
                  <a:schemeClr val="bg1"/>
                </a:solidFill>
                <a:effectLst/>
                <a:latin typeface="Consolas" panose="020B0609020204030204" pitchFamily="49" charset="0"/>
              </a:rPr>
              <a:t>: scale(</a:t>
            </a:r>
            <a:r>
              <a:rPr lang="en-IN" sz="2000" b="0" dirty="0">
                <a:solidFill>
                  <a:schemeClr val="accent6"/>
                </a:solidFill>
                <a:effectLst/>
                <a:latin typeface="Consolas" panose="020B0609020204030204" pitchFamily="49" charset="0"/>
              </a:rPr>
              <a:t>1.05</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#amul-menu{</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display</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flex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flex-flow</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row wrap</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#p-amul-menu{</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margin-top</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15%</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margin-left</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5%</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font-size</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20px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font-weight</a:t>
            </a:r>
            <a:r>
              <a:rPr lang="en-IN" sz="2000" b="0" dirty="0">
                <a:solidFill>
                  <a:schemeClr val="bg1"/>
                </a:solidFill>
                <a:effectLst/>
                <a:latin typeface="Consolas" panose="020B0609020204030204" pitchFamily="49" charset="0"/>
              </a:rPr>
              <a:t>: </a:t>
            </a:r>
            <a:r>
              <a:rPr lang="en-IN" sz="2000" b="0" dirty="0">
                <a:solidFill>
                  <a:schemeClr val="accent2"/>
                </a:solidFill>
                <a:effectLst/>
                <a:latin typeface="Consolas" panose="020B0609020204030204" pitchFamily="49" charset="0"/>
              </a:rPr>
              <a:t>bold</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a:t>
            </a:r>
            <a:r>
              <a:rPr lang="en-IN" sz="2000" b="0" dirty="0" err="1">
                <a:solidFill>
                  <a:schemeClr val="bg1"/>
                </a:solidFill>
                <a:effectLst/>
                <a:latin typeface="Consolas" panose="020B0609020204030204" pitchFamily="49" charset="0"/>
              </a:rPr>
              <a:t>bdr</a:t>
            </a:r>
            <a:r>
              <a:rPr lang="en-IN" sz="2000" b="0" dirty="0">
                <a:solidFill>
                  <a:schemeClr val="bg1"/>
                </a:solidFill>
                <a:effectLst/>
                <a:latin typeface="Consolas" panose="020B0609020204030204" pitchFamily="49" charset="0"/>
              </a:rPr>
              <a:t>-menu{</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border-top-left-radius</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15px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border-top-right-radius</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15px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border-bottom-left-radius</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15px</a:t>
            </a:r>
            <a:r>
              <a:rPr lang="en-IN" sz="2000" b="0" dirty="0">
                <a:solidFill>
                  <a:schemeClr val="bg1"/>
                </a:solidFill>
                <a:effectLst/>
                <a:latin typeface="Consolas" panose="020B0609020204030204" pitchFamily="49" charset="0"/>
              </a:rPr>
              <a:t>;</a:t>
            </a:r>
          </a:p>
          <a:p>
            <a:r>
              <a:rPr lang="en-IN" sz="2000" b="0" dirty="0">
                <a:solidFill>
                  <a:schemeClr val="bg1"/>
                </a:solidFill>
                <a:effectLst/>
                <a:latin typeface="Consolas" panose="020B0609020204030204" pitchFamily="49" charset="0"/>
              </a:rPr>
              <a:t>    </a:t>
            </a:r>
            <a:r>
              <a:rPr lang="en-IN" sz="2000" b="0" dirty="0">
                <a:solidFill>
                  <a:schemeClr val="accent5"/>
                </a:solidFill>
                <a:effectLst/>
                <a:latin typeface="Consolas" panose="020B0609020204030204" pitchFamily="49" charset="0"/>
              </a:rPr>
              <a:t>border-bottom-right-radius</a:t>
            </a:r>
            <a:r>
              <a:rPr lang="en-IN" sz="2000" b="0" dirty="0">
                <a:solidFill>
                  <a:schemeClr val="bg1"/>
                </a:solidFill>
                <a:effectLst/>
                <a:latin typeface="Consolas" panose="020B0609020204030204" pitchFamily="49" charset="0"/>
              </a:rPr>
              <a:t>: </a:t>
            </a:r>
            <a:r>
              <a:rPr lang="en-IN" sz="2000" b="0" dirty="0">
                <a:solidFill>
                  <a:schemeClr val="accent6"/>
                </a:solidFill>
                <a:effectLst/>
                <a:latin typeface="Consolas" panose="020B0609020204030204" pitchFamily="49" charset="0"/>
              </a:rPr>
              <a:t>15px</a:t>
            </a:r>
            <a:r>
              <a:rPr lang="en-IN" sz="20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7505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D28CD-113B-08B3-AF7D-9B114F827F84}"/>
              </a:ext>
            </a:extLst>
          </p:cNvPr>
          <p:cNvPicPr>
            <a:picLocks noChangeAspect="1"/>
          </p:cNvPicPr>
          <p:nvPr/>
        </p:nvPicPr>
        <p:blipFill rotWithShape="1">
          <a:blip r:embed="rId2"/>
          <a:srcRect t="7813" b="7813"/>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A8F3104-69AC-356E-F71D-AEB930015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5011"/>
            <a:ext cx="12192000" cy="6162989"/>
          </a:xfrm>
          <a:prstGeom prst="rect">
            <a:avLst/>
          </a:prstGeom>
        </p:spPr>
      </p:pic>
      <p:sp>
        <p:nvSpPr>
          <p:cNvPr id="4" name="TextBox 3">
            <a:extLst>
              <a:ext uri="{FF2B5EF4-FFF2-40B4-BE49-F238E27FC236}">
                <a16:creationId xmlns:a16="http://schemas.microsoft.com/office/drawing/2014/main" id="{2BA7B3E7-CE2D-5B83-90BA-0C454C49633A}"/>
              </a:ext>
            </a:extLst>
          </p:cNvPr>
          <p:cNvSpPr txBox="1"/>
          <p:nvPr/>
        </p:nvSpPr>
        <p:spPr>
          <a:xfrm>
            <a:off x="0" y="29028"/>
            <a:ext cx="3759200" cy="646331"/>
          </a:xfrm>
          <a:prstGeom prst="rect">
            <a:avLst/>
          </a:prstGeom>
          <a:noFill/>
        </p:spPr>
        <p:txBody>
          <a:bodyPr wrap="square" rtlCol="0">
            <a:spAutoFit/>
          </a:bodyPr>
          <a:lstStyle/>
          <a:p>
            <a:r>
              <a:rPr lang="en-IN" sz="3600" b="1" u="sng" dirty="0">
                <a:latin typeface="Raleway" pitchFamily="2" charset="0"/>
              </a:rPr>
              <a:t>OUTPUT</a:t>
            </a:r>
          </a:p>
        </p:txBody>
      </p:sp>
    </p:spTree>
    <p:extLst>
      <p:ext uri="{BB962C8B-B14F-4D97-AF65-F5344CB8AC3E}">
        <p14:creationId xmlns:p14="http://schemas.microsoft.com/office/powerpoint/2010/main" val="209406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544F056-F53E-57E4-6981-E6B241BA62E3}"/>
              </a:ext>
            </a:extLst>
          </p:cNvPr>
          <p:cNvSpPr/>
          <p:nvPr/>
        </p:nvSpPr>
        <p:spPr>
          <a:xfrm>
            <a:off x="2931160" y="264160"/>
            <a:ext cx="6329680" cy="6329680"/>
          </a:xfrm>
          <a:prstGeom prst="ellipse">
            <a:avLst/>
          </a:prstGeom>
          <a:solidFill>
            <a:schemeClr val="tx1">
              <a:lumMod val="85000"/>
              <a:lumOff val="15000"/>
              <a:alpha val="27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4F34850-D497-DBF9-93A7-C571309DE3E4}"/>
              </a:ext>
            </a:extLst>
          </p:cNvPr>
          <p:cNvSpPr txBox="1"/>
          <p:nvPr/>
        </p:nvSpPr>
        <p:spPr>
          <a:xfrm>
            <a:off x="3221309" y="2979057"/>
            <a:ext cx="5749382"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4800" b="1" dirty="0">
                <a:solidFill>
                  <a:prstClr val="white"/>
                </a:solidFill>
                <a:latin typeface="Raleway" pitchFamily="2" charset="0"/>
              </a:rPr>
              <a:t>HARDWARE &amp; SOFTWARE REQUIREMENTS</a:t>
            </a:r>
            <a:endParaRPr kumimoji="0" lang="en-IN" sz="4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pic>
        <p:nvPicPr>
          <p:cNvPr id="6" name="Picture 5">
            <a:extLst>
              <a:ext uri="{FF2B5EF4-FFF2-40B4-BE49-F238E27FC236}">
                <a16:creationId xmlns:a16="http://schemas.microsoft.com/office/drawing/2014/main" id="{A056DCB1-F82E-B44B-73E1-17638FE99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139" y="961877"/>
            <a:ext cx="1679723" cy="1679723"/>
          </a:xfrm>
          <a:prstGeom prst="rect">
            <a:avLst/>
          </a:prstGeom>
        </p:spPr>
      </p:pic>
    </p:spTree>
    <p:extLst>
      <p:ext uri="{BB962C8B-B14F-4D97-AF65-F5344CB8AC3E}">
        <p14:creationId xmlns:p14="http://schemas.microsoft.com/office/powerpoint/2010/main" val="17068655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59E4D-20B5-1EE4-8C22-23736907BB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16000"/>
                    </a14:imgEffect>
                    <a14:imgEffect>
                      <a14:brightnessContrast bright="-36000" contrast="12000"/>
                    </a14:imgEffect>
                  </a14:imgLayer>
                </a14:imgProps>
              </a:ext>
            </a:extLst>
          </a:blip>
          <a:srcRect t="22189" b="2747"/>
          <a:stretch/>
        </p:blipFill>
        <p:spPr>
          <a:xfrm>
            <a:off x="-1" y="0"/>
            <a:ext cx="12192000" cy="6858000"/>
          </a:xfrm>
          <a:prstGeom prst="rect">
            <a:avLst/>
          </a:prstGeom>
        </p:spPr>
      </p:pic>
      <p:sp>
        <p:nvSpPr>
          <p:cNvPr id="3" name="Oval 2">
            <a:extLst>
              <a:ext uri="{FF2B5EF4-FFF2-40B4-BE49-F238E27FC236}">
                <a16:creationId xmlns:a16="http://schemas.microsoft.com/office/drawing/2014/main" id="{DEF8FF24-A3E3-64AE-9C4E-BF32D348F066}"/>
              </a:ext>
            </a:extLst>
          </p:cNvPr>
          <p:cNvSpPr/>
          <p:nvPr/>
        </p:nvSpPr>
        <p:spPr>
          <a:xfrm>
            <a:off x="-953402" y="-3620402"/>
            <a:ext cx="14098803" cy="14098803"/>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452151C-A80C-25A9-33AC-6E41FA7D8B21}"/>
              </a:ext>
            </a:extLst>
          </p:cNvPr>
          <p:cNvSpPr txBox="1"/>
          <p:nvPr/>
        </p:nvSpPr>
        <p:spPr>
          <a:xfrm>
            <a:off x="2118223" y="1235681"/>
            <a:ext cx="83465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4800" b="1" dirty="0">
                <a:solidFill>
                  <a:prstClr val="white"/>
                </a:solidFill>
                <a:latin typeface="Raleway" pitchFamily="2" charset="0"/>
              </a:rPr>
              <a:t>HARDWARE &amp; SOFTWARE REQUIREMENTS</a:t>
            </a:r>
            <a:endParaRPr kumimoji="0" lang="en-IN" sz="4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pic>
        <p:nvPicPr>
          <p:cNvPr id="5" name="Picture 4">
            <a:extLst>
              <a:ext uri="{FF2B5EF4-FFF2-40B4-BE49-F238E27FC236}">
                <a16:creationId xmlns:a16="http://schemas.microsoft.com/office/drawing/2014/main" id="{8A072F23-1806-2F68-5178-07A096655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726" y="207134"/>
            <a:ext cx="1028547" cy="1028547"/>
          </a:xfrm>
          <a:prstGeom prst="rect">
            <a:avLst/>
          </a:prstGeom>
        </p:spPr>
      </p:pic>
      <p:sp>
        <p:nvSpPr>
          <p:cNvPr id="6" name="TextBox 5">
            <a:extLst>
              <a:ext uri="{FF2B5EF4-FFF2-40B4-BE49-F238E27FC236}">
                <a16:creationId xmlns:a16="http://schemas.microsoft.com/office/drawing/2014/main" id="{E6F93231-028F-75A9-514A-E7C5D4BD4F8F}"/>
              </a:ext>
            </a:extLst>
          </p:cNvPr>
          <p:cNvSpPr txBox="1"/>
          <p:nvPr/>
        </p:nvSpPr>
        <p:spPr>
          <a:xfrm>
            <a:off x="362857" y="2989943"/>
            <a:ext cx="3585029" cy="1077218"/>
          </a:xfrm>
          <a:prstGeom prst="rect">
            <a:avLst/>
          </a:prstGeom>
          <a:noFill/>
        </p:spPr>
        <p:txBody>
          <a:bodyPr wrap="square" rtlCol="0">
            <a:spAutoFit/>
          </a:bodyPr>
          <a:lstStyle/>
          <a:p>
            <a:r>
              <a:rPr lang="en-IN" sz="3200" b="1" dirty="0">
                <a:solidFill>
                  <a:schemeClr val="bg1"/>
                </a:solidFill>
                <a:latin typeface="Raleway" pitchFamily="2" charset="0"/>
              </a:rPr>
              <a:t>HARDWARE REQUIREMENTS:</a:t>
            </a:r>
            <a:endParaRPr lang="en-IN" sz="4400" b="1" dirty="0">
              <a:solidFill>
                <a:schemeClr val="bg1"/>
              </a:solidFill>
              <a:latin typeface="Raleway" pitchFamily="2" charset="0"/>
            </a:endParaRPr>
          </a:p>
        </p:txBody>
      </p:sp>
      <p:sp>
        <p:nvSpPr>
          <p:cNvPr id="7" name="TextBox 6">
            <a:extLst>
              <a:ext uri="{FF2B5EF4-FFF2-40B4-BE49-F238E27FC236}">
                <a16:creationId xmlns:a16="http://schemas.microsoft.com/office/drawing/2014/main" id="{E16EC7FF-E0F3-67FE-4697-05B401396721}"/>
              </a:ext>
            </a:extLst>
          </p:cNvPr>
          <p:cNvSpPr txBox="1"/>
          <p:nvPr/>
        </p:nvSpPr>
        <p:spPr>
          <a:xfrm>
            <a:off x="7291157" y="2890390"/>
            <a:ext cx="3585029" cy="1077218"/>
          </a:xfrm>
          <a:prstGeom prst="rect">
            <a:avLst/>
          </a:prstGeom>
          <a:noFill/>
        </p:spPr>
        <p:txBody>
          <a:bodyPr wrap="square" rtlCol="0">
            <a:spAutoFit/>
          </a:bodyPr>
          <a:lstStyle/>
          <a:p>
            <a:r>
              <a:rPr lang="en-IN" sz="3200" b="1" dirty="0">
                <a:solidFill>
                  <a:schemeClr val="bg1"/>
                </a:solidFill>
                <a:latin typeface="Raleway" pitchFamily="2" charset="0"/>
              </a:rPr>
              <a:t>SOFTWARE REQUIREMENTS:</a:t>
            </a:r>
            <a:endParaRPr lang="en-IN" sz="4400" b="1" dirty="0">
              <a:solidFill>
                <a:schemeClr val="bg1"/>
              </a:solidFill>
              <a:latin typeface="Raleway" pitchFamily="2" charset="0"/>
            </a:endParaRPr>
          </a:p>
        </p:txBody>
      </p:sp>
      <p:sp>
        <p:nvSpPr>
          <p:cNvPr id="8" name="TextBox 7">
            <a:extLst>
              <a:ext uri="{FF2B5EF4-FFF2-40B4-BE49-F238E27FC236}">
                <a16:creationId xmlns:a16="http://schemas.microsoft.com/office/drawing/2014/main" id="{C77F666D-FB3E-F9CC-5B83-D6661563B048}"/>
              </a:ext>
            </a:extLst>
          </p:cNvPr>
          <p:cNvSpPr txBox="1"/>
          <p:nvPr/>
        </p:nvSpPr>
        <p:spPr>
          <a:xfrm>
            <a:off x="362857" y="4293061"/>
            <a:ext cx="4513943"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Processor: Minimum 1GHz</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LAN Connection or Wi-Fi</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Hard Drive: 32GB</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RAM: Minimum 4GB</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Sound Card with Speakers</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Sometimes camera and mic</a:t>
            </a:r>
          </a:p>
        </p:txBody>
      </p:sp>
      <p:sp>
        <p:nvSpPr>
          <p:cNvPr id="9" name="TextBox 8">
            <a:extLst>
              <a:ext uri="{FF2B5EF4-FFF2-40B4-BE49-F238E27FC236}">
                <a16:creationId xmlns:a16="http://schemas.microsoft.com/office/drawing/2014/main" id="{717D45CA-475C-2EB3-7A61-09F5FAD897CB}"/>
              </a:ext>
            </a:extLst>
          </p:cNvPr>
          <p:cNvSpPr txBox="1"/>
          <p:nvPr/>
        </p:nvSpPr>
        <p:spPr>
          <a:xfrm>
            <a:off x="7291157" y="4293061"/>
            <a:ext cx="4513943" cy="2308324"/>
          </a:xfrm>
          <a:prstGeom prst="rect">
            <a:avLst/>
          </a:prstGeom>
          <a:noFill/>
        </p:spPr>
        <p:txBody>
          <a:bodyPr wrap="square" rtlCol="0">
            <a:spAutoFit/>
          </a:bodyPr>
          <a:lstStyle/>
          <a:p>
            <a:r>
              <a:rPr lang="en-IN" sz="2400" dirty="0">
                <a:solidFill>
                  <a:schemeClr val="bg1"/>
                </a:solidFill>
                <a:latin typeface="Eras Demi ITC" panose="020B0805030504020804" pitchFamily="34" charset="0"/>
              </a:rPr>
              <a:t>Any web browser that works best on your PC. Some Examples: </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Google Chrome</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Firefox</a:t>
            </a:r>
          </a:p>
          <a:p>
            <a:pPr marL="342900" indent="-342900">
              <a:buFont typeface="Arial" panose="020B0604020202020204" pitchFamily="34" charset="0"/>
              <a:buChar char="•"/>
            </a:pPr>
            <a:r>
              <a:rPr lang="en-IN" sz="2400" dirty="0">
                <a:solidFill>
                  <a:schemeClr val="bg1"/>
                </a:solidFill>
                <a:latin typeface="Eras Demi ITC" panose="020B0805030504020804" pitchFamily="34" charset="0"/>
              </a:rPr>
              <a:t>Internet Explorer</a:t>
            </a:r>
          </a:p>
        </p:txBody>
      </p:sp>
    </p:spTree>
    <p:extLst>
      <p:ext uri="{BB962C8B-B14F-4D97-AF65-F5344CB8AC3E}">
        <p14:creationId xmlns:p14="http://schemas.microsoft.com/office/powerpoint/2010/main" val="367739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4462D-FCE6-120D-6CC1-AA85009FF13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6000"/>
                    </a14:imgEffect>
                  </a14:imgLayer>
                </a14:imgProps>
              </a:ext>
            </a:extLst>
          </a:blip>
          <a:srcRect t="7861" b="7861"/>
          <a:stretch/>
        </p:blipFill>
        <p:spPr>
          <a:xfrm>
            <a:off x="0" y="0"/>
            <a:ext cx="12191999" cy="6857999"/>
          </a:xfrm>
          <a:prstGeom prst="rect">
            <a:avLst/>
          </a:prstGeom>
        </p:spPr>
      </p:pic>
      <p:sp>
        <p:nvSpPr>
          <p:cNvPr id="3" name="TextBox 2">
            <a:extLst>
              <a:ext uri="{FF2B5EF4-FFF2-40B4-BE49-F238E27FC236}">
                <a16:creationId xmlns:a16="http://schemas.microsoft.com/office/drawing/2014/main" id="{D0938A81-DEAB-E188-72B8-2F38158D8061}"/>
              </a:ext>
            </a:extLst>
          </p:cNvPr>
          <p:cNvSpPr txBox="1"/>
          <p:nvPr/>
        </p:nvSpPr>
        <p:spPr>
          <a:xfrm>
            <a:off x="1542980" y="1504687"/>
            <a:ext cx="8824686" cy="1569660"/>
          </a:xfrm>
          <a:prstGeom prst="rect">
            <a:avLst/>
          </a:prstGeom>
          <a:noFill/>
        </p:spPr>
        <p:txBody>
          <a:bodyPr wrap="square" rtlCol="0">
            <a:spAutoFit/>
          </a:bodyPr>
          <a:lstStyle/>
          <a:p>
            <a:r>
              <a:rPr lang="en-IN" sz="9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egoe UI Black" panose="020B0A02040204020203" pitchFamily="34" charset="0"/>
                <a:ea typeface="Segoe UI Black" panose="020B0A02040204020203" pitchFamily="34" charset="0"/>
              </a:rPr>
              <a:t>THANK </a:t>
            </a:r>
            <a:r>
              <a:rPr lang="en-IN" sz="96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egoe UI Black" panose="020B0A02040204020203" pitchFamily="34" charset="0"/>
                <a:ea typeface="Segoe UI Black" panose="020B0A02040204020203" pitchFamily="34" charset="0"/>
              </a:rPr>
              <a:t>YOU!</a:t>
            </a:r>
            <a:endParaRPr lang="en-IN" sz="9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B7505B1D-6AD2-179C-E3A3-FC1FBFA0DB37}"/>
              </a:ext>
            </a:extLst>
          </p:cNvPr>
          <p:cNvSpPr txBox="1"/>
          <p:nvPr/>
        </p:nvSpPr>
        <p:spPr>
          <a:xfrm>
            <a:off x="399086" y="3965899"/>
            <a:ext cx="6077243" cy="2000548"/>
          </a:xfrm>
          <a:prstGeom prst="rect">
            <a:avLst/>
          </a:prstGeom>
          <a:noFill/>
        </p:spPr>
        <p:txBody>
          <a:bodyPr wrap="square" rtlCol="0">
            <a:spAutoFit/>
          </a:bodyPr>
          <a:lstStyle/>
          <a:p>
            <a:r>
              <a:rPr lang="en-IN" sz="4000" dirty="0">
                <a:solidFill>
                  <a:schemeClr val="bg1"/>
                </a:solidFill>
                <a:latin typeface="Eras Demi ITC" panose="020B0805030504020804" pitchFamily="34" charset="0"/>
              </a:rPr>
              <a:t>TEAM MEMBERS: </a:t>
            </a:r>
          </a:p>
          <a:p>
            <a:r>
              <a:rPr lang="en-IN" sz="2800" dirty="0">
                <a:solidFill>
                  <a:schemeClr val="bg1"/>
                </a:solidFill>
                <a:latin typeface="Eras Demi ITC" panose="020B0805030504020804" pitchFamily="34" charset="0"/>
              </a:rPr>
              <a:t>Mohammad </a:t>
            </a:r>
            <a:r>
              <a:rPr lang="en-IN" sz="2800" dirty="0" err="1">
                <a:solidFill>
                  <a:schemeClr val="bg1"/>
                </a:solidFill>
                <a:latin typeface="Eras Demi ITC" panose="020B0805030504020804" pitchFamily="34" charset="0"/>
              </a:rPr>
              <a:t>Luqman</a:t>
            </a:r>
            <a:endParaRPr lang="en-IN" sz="2800" dirty="0">
              <a:solidFill>
                <a:schemeClr val="bg1"/>
              </a:solidFill>
              <a:latin typeface="Eras Demi ITC" panose="020B0805030504020804" pitchFamily="34" charset="0"/>
            </a:endParaRPr>
          </a:p>
          <a:p>
            <a:r>
              <a:rPr lang="en-IN" sz="2800" dirty="0">
                <a:solidFill>
                  <a:schemeClr val="bg1"/>
                </a:solidFill>
                <a:latin typeface="Eras Demi ITC" panose="020B0805030504020804" pitchFamily="34" charset="0"/>
              </a:rPr>
              <a:t>Mohd. Zaki</a:t>
            </a:r>
          </a:p>
          <a:p>
            <a:r>
              <a:rPr lang="en-IN" sz="2800" dirty="0">
                <a:solidFill>
                  <a:schemeClr val="bg1"/>
                </a:solidFill>
                <a:latin typeface="Eras Demi ITC" panose="020B0805030504020804" pitchFamily="34" charset="0"/>
              </a:rPr>
              <a:t>Riya Nagwani</a:t>
            </a:r>
          </a:p>
        </p:txBody>
      </p:sp>
    </p:spTree>
    <p:extLst>
      <p:ext uri="{BB962C8B-B14F-4D97-AF65-F5344CB8AC3E}">
        <p14:creationId xmlns:p14="http://schemas.microsoft.com/office/powerpoint/2010/main" val="3266994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544F056-F53E-57E4-6981-E6B241BA62E3}"/>
              </a:ext>
            </a:extLst>
          </p:cNvPr>
          <p:cNvSpPr/>
          <p:nvPr/>
        </p:nvSpPr>
        <p:spPr>
          <a:xfrm>
            <a:off x="2931160" y="264160"/>
            <a:ext cx="6329680" cy="6329680"/>
          </a:xfrm>
          <a:prstGeom prst="ellipse">
            <a:avLst/>
          </a:prstGeom>
          <a:solidFill>
            <a:schemeClr val="tx1">
              <a:lumMod val="85000"/>
              <a:lumOff val="15000"/>
              <a:alpha val="27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4F34850-D497-DBF9-93A7-C571309DE3E4}"/>
              </a:ext>
            </a:extLst>
          </p:cNvPr>
          <p:cNvSpPr txBox="1"/>
          <p:nvPr/>
        </p:nvSpPr>
        <p:spPr>
          <a:xfrm>
            <a:off x="3305810" y="3644728"/>
            <a:ext cx="5580380" cy="938719"/>
          </a:xfrm>
          <a:prstGeom prst="rect">
            <a:avLst/>
          </a:prstGeom>
          <a:noFill/>
        </p:spPr>
        <p:txBody>
          <a:bodyPr wrap="square" rtlCol="0">
            <a:spAutoFit/>
          </a:bodyPr>
          <a:lstStyle/>
          <a:p>
            <a:r>
              <a:rPr lang="en-US" sz="5500" b="1" dirty="0">
                <a:solidFill>
                  <a:schemeClr val="bg1"/>
                </a:solidFill>
                <a:latin typeface="Raleway" pitchFamily="2" charset="0"/>
              </a:rPr>
              <a:t>INTRODUCTION</a:t>
            </a:r>
            <a:endParaRPr lang="en-IN" sz="5500" b="1" dirty="0">
              <a:solidFill>
                <a:schemeClr val="bg1"/>
              </a:solidFill>
              <a:latin typeface="Raleway" pitchFamily="2" charset="0"/>
            </a:endParaRPr>
          </a:p>
        </p:txBody>
      </p:sp>
      <p:pic>
        <p:nvPicPr>
          <p:cNvPr id="8" name="Picture 7">
            <a:extLst>
              <a:ext uri="{FF2B5EF4-FFF2-40B4-BE49-F238E27FC236}">
                <a16:creationId xmlns:a16="http://schemas.microsoft.com/office/drawing/2014/main" id="{FC90992D-349E-BFD5-3054-324DD207B683}"/>
              </a:ext>
            </a:extLst>
          </p:cNvPr>
          <p:cNvPicPr>
            <a:picLocks noChangeAspect="1"/>
          </p:cNvPicPr>
          <p:nvPr/>
        </p:nvPicPr>
        <p:blipFill rotWithShape="1">
          <a:blip r:embed="rId2">
            <a:extLst>
              <a:ext uri="{28A0092B-C50C-407E-A947-70E740481C1C}">
                <a14:useLocalDpi xmlns:a14="http://schemas.microsoft.com/office/drawing/2010/main" val="0"/>
              </a:ext>
            </a:extLst>
          </a:blip>
          <a:srcRect b="23706"/>
          <a:stretch/>
        </p:blipFill>
        <p:spPr>
          <a:xfrm>
            <a:off x="4727273" y="1168104"/>
            <a:ext cx="2737454" cy="2240206"/>
          </a:xfrm>
          <a:prstGeom prst="rect">
            <a:avLst/>
          </a:prstGeom>
        </p:spPr>
      </p:pic>
    </p:spTree>
    <p:extLst>
      <p:ext uri="{BB962C8B-B14F-4D97-AF65-F5344CB8AC3E}">
        <p14:creationId xmlns:p14="http://schemas.microsoft.com/office/powerpoint/2010/main" val="37353194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73E09B2-EEC2-23DA-2A8B-63AD24ADA7E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3000"/>
                    </a14:imgEffect>
                  </a14:imgLayer>
                </a14:imgProps>
              </a:ext>
              <a:ext uri="{28A0092B-C50C-407E-A947-70E740481C1C}">
                <a14:useLocalDpi xmlns:a14="http://schemas.microsoft.com/office/drawing/2010/main" val="0"/>
              </a:ext>
            </a:extLst>
          </a:blip>
          <a:srcRect t="7750" b="7750"/>
          <a:stretch/>
        </p:blipFill>
        <p:spPr>
          <a:xfrm>
            <a:off x="-6" y="-1"/>
            <a:ext cx="12192005" cy="6858003"/>
          </a:xfrm>
          <a:prstGeom prst="rect">
            <a:avLst/>
          </a:prstGeom>
        </p:spPr>
      </p:pic>
      <p:sp>
        <p:nvSpPr>
          <p:cNvPr id="5" name="Oval 4">
            <a:extLst>
              <a:ext uri="{FF2B5EF4-FFF2-40B4-BE49-F238E27FC236}">
                <a16:creationId xmlns:a16="http://schemas.microsoft.com/office/drawing/2014/main" id="{FD1F9470-50DC-B8D0-D9B0-F15EBD9EFEC3}"/>
              </a:ext>
            </a:extLst>
          </p:cNvPr>
          <p:cNvSpPr/>
          <p:nvPr/>
        </p:nvSpPr>
        <p:spPr>
          <a:xfrm>
            <a:off x="-1158240" y="-3718560"/>
            <a:ext cx="14508480" cy="1429512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extBox 5">
            <a:extLst>
              <a:ext uri="{FF2B5EF4-FFF2-40B4-BE49-F238E27FC236}">
                <a16:creationId xmlns:a16="http://schemas.microsoft.com/office/drawing/2014/main" id="{DF9E16D8-9B28-E559-D4A0-E50AFC2B41AB}"/>
              </a:ext>
            </a:extLst>
          </p:cNvPr>
          <p:cNvSpPr txBox="1"/>
          <p:nvPr/>
        </p:nvSpPr>
        <p:spPr>
          <a:xfrm>
            <a:off x="2093880" y="1494887"/>
            <a:ext cx="8004241" cy="1323439"/>
          </a:xfrm>
          <a:prstGeom prst="rect">
            <a:avLst/>
          </a:prstGeom>
          <a:noFill/>
          <a:effectLst>
            <a:outerShdw blurRad="101600" sx="102000" sy="102000" algn="ctr" rotWithShape="0">
              <a:prstClr val="black">
                <a:alpha val="40000"/>
              </a:prstClr>
            </a:outerShdw>
          </a:effectLst>
        </p:spPr>
        <p:txBody>
          <a:bodyPr wrap="square" rtlCol="0">
            <a:spAutoFit/>
          </a:bodyPr>
          <a:lstStyle/>
          <a:p>
            <a:r>
              <a:rPr lang="en-US" sz="8000" b="1" dirty="0">
                <a:solidFill>
                  <a:schemeClr val="bg1"/>
                </a:solidFill>
                <a:effectLst>
                  <a:outerShdw blurRad="50800" dist="38100" dir="5400000" algn="t" rotWithShape="0">
                    <a:prstClr val="black">
                      <a:alpha val="40000"/>
                    </a:prstClr>
                  </a:outerShdw>
                </a:effectLst>
                <a:latin typeface="Raleway" pitchFamily="2" charset="0"/>
              </a:rPr>
              <a:t>INTRODUCTION</a:t>
            </a:r>
            <a:endParaRPr lang="en-IN" sz="8000" b="1" dirty="0">
              <a:solidFill>
                <a:schemeClr val="bg1"/>
              </a:solidFill>
              <a:effectLst>
                <a:outerShdw blurRad="50800" dist="38100" dir="5400000" algn="t" rotWithShape="0">
                  <a:prstClr val="black">
                    <a:alpha val="40000"/>
                  </a:prstClr>
                </a:outerShdw>
              </a:effectLst>
              <a:latin typeface="Raleway" pitchFamily="2" charset="0"/>
            </a:endParaRPr>
          </a:p>
        </p:txBody>
      </p:sp>
      <p:sp useBgFill="1">
        <p:nvSpPr>
          <p:cNvPr id="20" name="Rectangle: Rounded Corners 19">
            <a:extLst>
              <a:ext uri="{FF2B5EF4-FFF2-40B4-BE49-F238E27FC236}">
                <a16:creationId xmlns:a16="http://schemas.microsoft.com/office/drawing/2014/main" id="{C2C7335B-25FC-F080-332F-68D2C9D20D9D}"/>
              </a:ext>
            </a:extLst>
          </p:cNvPr>
          <p:cNvSpPr/>
          <p:nvPr/>
        </p:nvSpPr>
        <p:spPr>
          <a:xfrm>
            <a:off x="432910" y="3446444"/>
            <a:ext cx="614024" cy="3411556"/>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5" name="Rectangle: Rounded Corners 24">
            <a:extLst>
              <a:ext uri="{FF2B5EF4-FFF2-40B4-BE49-F238E27FC236}">
                <a16:creationId xmlns:a16="http://schemas.microsoft.com/office/drawing/2014/main" id="{6C97D1A3-8735-AFD1-9A4A-4FD9A1833BFD}"/>
              </a:ext>
            </a:extLst>
          </p:cNvPr>
          <p:cNvSpPr/>
          <p:nvPr/>
        </p:nvSpPr>
        <p:spPr>
          <a:xfrm>
            <a:off x="1263391" y="3446444"/>
            <a:ext cx="614024" cy="3411556"/>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6" name="Rectangle: Rounded Corners 25">
            <a:extLst>
              <a:ext uri="{FF2B5EF4-FFF2-40B4-BE49-F238E27FC236}">
                <a16:creationId xmlns:a16="http://schemas.microsoft.com/office/drawing/2014/main" id="{0E5BBBFB-50FF-52CD-5899-EAE0F6985DEC}"/>
              </a:ext>
            </a:extLst>
          </p:cNvPr>
          <p:cNvSpPr/>
          <p:nvPr/>
        </p:nvSpPr>
        <p:spPr>
          <a:xfrm>
            <a:off x="2044510" y="3446444"/>
            <a:ext cx="614024" cy="3411556"/>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228543A2-6A7E-14C5-E825-2429B5804F8A}"/>
              </a:ext>
            </a:extLst>
          </p:cNvPr>
          <p:cNvPicPr>
            <a:picLocks noChangeAspect="1"/>
          </p:cNvPicPr>
          <p:nvPr/>
        </p:nvPicPr>
        <p:blipFill rotWithShape="1">
          <a:blip r:embed="rId5">
            <a:extLst>
              <a:ext uri="{28A0092B-C50C-407E-A947-70E740481C1C}">
                <a14:useLocalDpi xmlns:a14="http://schemas.microsoft.com/office/drawing/2010/main" val="0"/>
              </a:ext>
            </a:extLst>
          </a:blip>
          <a:srcRect b="24204"/>
          <a:stretch/>
        </p:blipFill>
        <p:spPr>
          <a:xfrm>
            <a:off x="5284348" y="159135"/>
            <a:ext cx="1623299" cy="1335752"/>
          </a:xfrm>
          <a:prstGeom prst="rect">
            <a:avLst/>
          </a:prstGeom>
          <a:noFill/>
          <a:effectLst>
            <a:outerShdw blurRad="317500" dist="63500" dir="5400000" sx="86000" sy="86000" algn="t" rotWithShape="0">
              <a:schemeClr val="tx1">
                <a:alpha val="44000"/>
              </a:schemeClr>
            </a:outerShdw>
          </a:effectLst>
        </p:spPr>
      </p:pic>
      <p:sp>
        <p:nvSpPr>
          <p:cNvPr id="12" name="TextBox 11">
            <a:extLst>
              <a:ext uri="{FF2B5EF4-FFF2-40B4-BE49-F238E27FC236}">
                <a16:creationId xmlns:a16="http://schemas.microsoft.com/office/drawing/2014/main" id="{DFE629CB-BA6D-7EE5-4150-FFF77B191112}"/>
              </a:ext>
            </a:extLst>
          </p:cNvPr>
          <p:cNvSpPr txBox="1"/>
          <p:nvPr/>
        </p:nvSpPr>
        <p:spPr>
          <a:xfrm>
            <a:off x="2093873" y="2923679"/>
            <a:ext cx="8004244" cy="3139321"/>
          </a:xfrm>
          <a:prstGeom prst="rect">
            <a:avLst/>
          </a:prstGeom>
          <a:noFill/>
        </p:spPr>
        <p:txBody>
          <a:bodyPr wrap="square" rtlCol="0">
            <a:spAutoFit/>
          </a:bodyPr>
          <a:lstStyle/>
          <a:p>
            <a:pPr algn="just"/>
            <a:r>
              <a:rPr lang="en-US" dirty="0">
                <a:solidFill>
                  <a:schemeClr val="bg1"/>
                </a:solidFill>
                <a:effectLst>
                  <a:outerShdw blurRad="355600" dist="50800" dir="5400000" algn="ctr" rotWithShape="0">
                    <a:schemeClr val="bg1">
                      <a:alpha val="34000"/>
                    </a:schemeClr>
                  </a:outerShdw>
                </a:effectLst>
                <a:latin typeface="Raleway" pitchFamily="2" charset="0"/>
              </a:rPr>
              <a:t>Foodify is a revolutionary website that allows college students to order food items from campus canteen with ease. Our website makes it easy for you to browse menus. Our platform is designed to make the ordering process simple and hassle-free, allowing students to focus on their studies while still enjoying delicious meals from the canteen. We understand the busy schedules of college students and strive to provide a convenient and efficient service. Our team is dedicated to providing the best customer service and ensuring that all orders are delivered on time and to the highest quality. With Foodify, you can say goodbye to long lines and crowded canteens and hello to a seamless and satisfying food ordering experience.</a:t>
            </a:r>
            <a:endParaRPr lang="en-IN" dirty="0">
              <a:solidFill>
                <a:schemeClr val="bg1"/>
              </a:solidFill>
              <a:effectLst>
                <a:outerShdw blurRad="355600" dist="50800" dir="5400000" algn="ctr" rotWithShape="0">
                  <a:schemeClr val="bg1">
                    <a:alpha val="34000"/>
                  </a:schemeClr>
                </a:outerShdw>
              </a:effectLst>
              <a:latin typeface="Raleway" pitchFamily="2" charset="0"/>
            </a:endParaRPr>
          </a:p>
        </p:txBody>
      </p:sp>
    </p:spTree>
    <p:extLst>
      <p:ext uri="{BB962C8B-B14F-4D97-AF65-F5344CB8AC3E}">
        <p14:creationId xmlns:p14="http://schemas.microsoft.com/office/powerpoint/2010/main" val="353386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2000" fill="hold"/>
                                        <p:tgtEl>
                                          <p:spTgt spid="20"/>
                                        </p:tgtEl>
                                      </p:cBhvr>
                                      <p:by x="100000" y="110000"/>
                                    </p:animScale>
                                  </p:childTnLst>
                                </p:cTn>
                              </p:par>
                              <p:par>
                                <p:cTn id="7" presetID="64" presetClass="path" presetSubtype="0" repeatCount="indefinite" autoRev="1" fill="hold" grpId="1" nodeType="withEffect">
                                  <p:stCondLst>
                                    <p:cond delay="0"/>
                                  </p:stCondLst>
                                  <p:childTnLst>
                                    <p:animMotion origin="layout" path="M 2.70833E-6 4.07407E-6 L -0.00026 -0.03172 " pathEditMode="fixed" rAng="0" ptsTypes="AA">
                                      <p:cBhvr>
                                        <p:cTn id="8" dur="2000" fill="hold"/>
                                        <p:tgtEl>
                                          <p:spTgt spid="20"/>
                                        </p:tgtEl>
                                        <p:attrNameLst>
                                          <p:attrName>ppt_x</p:attrName>
                                          <p:attrName>ppt_y</p:attrName>
                                        </p:attrNameLst>
                                      </p:cBhvr>
                                      <p:rCtr x="26" y="-1574"/>
                                    </p:animMotion>
                                  </p:childTnLst>
                                </p:cTn>
                              </p:par>
                              <p:par>
                                <p:cTn id="9" presetID="6" presetClass="emph" presetSubtype="0" repeatCount="indefinite" autoRev="1" fill="hold" grpId="0" nodeType="withEffect">
                                  <p:stCondLst>
                                    <p:cond delay="400"/>
                                  </p:stCondLst>
                                  <p:childTnLst>
                                    <p:animScale>
                                      <p:cBhvr>
                                        <p:cTn id="10" dur="2000" fill="hold"/>
                                        <p:tgtEl>
                                          <p:spTgt spid="25"/>
                                        </p:tgtEl>
                                      </p:cBhvr>
                                      <p:by x="100000" y="110000"/>
                                    </p:animScale>
                                  </p:childTnLst>
                                </p:cTn>
                              </p:par>
                              <p:par>
                                <p:cTn id="11" presetID="64" presetClass="path" presetSubtype="0" repeatCount="indefinite" autoRev="1" fill="hold" grpId="1" nodeType="withEffect">
                                  <p:stCondLst>
                                    <p:cond delay="400"/>
                                  </p:stCondLst>
                                  <p:childTnLst>
                                    <p:animMotion origin="layout" path="M 3.95833E-6 4.07407E-6 L -0.00026 -0.03172 " pathEditMode="fixed" rAng="0" ptsTypes="AA">
                                      <p:cBhvr>
                                        <p:cTn id="12" dur="2000" fill="hold"/>
                                        <p:tgtEl>
                                          <p:spTgt spid="25"/>
                                        </p:tgtEl>
                                        <p:attrNameLst>
                                          <p:attrName>ppt_x</p:attrName>
                                          <p:attrName>ppt_y</p:attrName>
                                        </p:attrNameLst>
                                      </p:cBhvr>
                                      <p:rCtr x="26" y="-1574"/>
                                    </p:animMotion>
                                  </p:childTnLst>
                                </p:cTn>
                              </p:par>
                              <p:par>
                                <p:cTn id="13" presetID="6" presetClass="emph" presetSubtype="0" repeatCount="indefinite" autoRev="1" fill="hold" grpId="0" nodeType="withEffect">
                                  <p:stCondLst>
                                    <p:cond delay="800"/>
                                  </p:stCondLst>
                                  <p:childTnLst>
                                    <p:animScale>
                                      <p:cBhvr>
                                        <p:cTn id="14" dur="2000" fill="hold"/>
                                        <p:tgtEl>
                                          <p:spTgt spid="26"/>
                                        </p:tgtEl>
                                      </p:cBhvr>
                                      <p:by x="100000" y="110000"/>
                                    </p:animScale>
                                  </p:childTnLst>
                                </p:cTn>
                              </p:par>
                              <p:par>
                                <p:cTn id="15" presetID="64" presetClass="path" presetSubtype="0" repeatCount="indefinite" autoRev="1" fill="hold" grpId="1" nodeType="withEffect">
                                  <p:stCondLst>
                                    <p:cond delay="800"/>
                                  </p:stCondLst>
                                  <p:childTnLst>
                                    <p:animMotion origin="layout" path="M 1.45833E-6 2.59259E-6 L -0.00026 -0.03172 " pathEditMode="fixed" rAng="0" ptsTypes="AA">
                                      <p:cBhvr>
                                        <p:cTn id="16" dur="2000" fill="hold"/>
                                        <p:tgtEl>
                                          <p:spTgt spid="26"/>
                                        </p:tgtEl>
                                        <p:attrNameLst>
                                          <p:attrName>ppt_x</p:attrName>
                                          <p:attrName>ppt_y</p:attrName>
                                        </p:attrNameLst>
                                      </p:cBhvr>
                                      <p:rCtr x="26"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5" grpId="0" animBg="1"/>
      <p:bldP spid="25" grpId="1" animBg="1"/>
      <p:bldP spid="26" grpId="0" animBg="1"/>
      <p:bldP spid="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544F056-F53E-57E4-6981-E6B241BA62E3}"/>
              </a:ext>
            </a:extLst>
          </p:cNvPr>
          <p:cNvSpPr/>
          <p:nvPr/>
        </p:nvSpPr>
        <p:spPr>
          <a:xfrm>
            <a:off x="2931160" y="264160"/>
            <a:ext cx="6329680" cy="6329680"/>
          </a:xfrm>
          <a:prstGeom prst="ellipse">
            <a:avLst/>
          </a:prstGeom>
          <a:solidFill>
            <a:schemeClr val="tx1">
              <a:lumMod val="85000"/>
              <a:lumOff val="15000"/>
              <a:alpha val="27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4F34850-D497-DBF9-93A7-C571309DE3E4}"/>
              </a:ext>
            </a:extLst>
          </p:cNvPr>
          <p:cNvSpPr txBox="1"/>
          <p:nvPr/>
        </p:nvSpPr>
        <p:spPr>
          <a:xfrm>
            <a:off x="4129314" y="3380076"/>
            <a:ext cx="393337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prstClr val="white"/>
                </a:solidFill>
                <a:effectLst>
                  <a:outerShdw blurRad="50800" dist="38100" dir="5400000" algn="t" rotWithShape="0">
                    <a:schemeClr val="bg1">
                      <a:alpha val="40000"/>
                    </a:schemeClr>
                  </a:outerShdw>
                </a:effectLst>
                <a:uLnTx/>
                <a:uFillTx/>
                <a:latin typeface="Raleway" pitchFamily="2" charset="0"/>
                <a:ea typeface="+mn-ea"/>
                <a:cs typeface="+mn-cs"/>
              </a:rPr>
              <a:t>WEBSITE</a:t>
            </a:r>
          </a:p>
        </p:txBody>
      </p:sp>
      <p:pic>
        <p:nvPicPr>
          <p:cNvPr id="5" name="Graphic 4" descr="Internet with solid fill">
            <a:extLst>
              <a:ext uri="{FF2B5EF4-FFF2-40B4-BE49-F238E27FC236}">
                <a16:creationId xmlns:a16="http://schemas.microsoft.com/office/drawing/2014/main" id="{FC42F30B-4396-91DD-72A5-7E4619AF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9328" y="1156981"/>
            <a:ext cx="2253343" cy="2253343"/>
          </a:xfrm>
          <a:prstGeom prst="rect">
            <a:avLst/>
          </a:prstGeom>
          <a:effectLst>
            <a:outerShdw blurRad="50800" dist="38100" dir="5400000" algn="t" rotWithShape="0">
              <a:schemeClr val="bg1">
                <a:alpha val="40000"/>
              </a:schemeClr>
            </a:outerShdw>
          </a:effectLst>
        </p:spPr>
      </p:pic>
    </p:spTree>
    <p:extLst>
      <p:ext uri="{BB962C8B-B14F-4D97-AF65-F5344CB8AC3E}">
        <p14:creationId xmlns:p14="http://schemas.microsoft.com/office/powerpoint/2010/main" val="7101114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D41AA-D8FD-8D94-39CF-C40AC6587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251365D1-F6DB-D86A-616B-2DAEB0D7D244}"/>
              </a:ext>
            </a:extLst>
          </p:cNvPr>
          <p:cNvSpPr/>
          <p:nvPr/>
        </p:nvSpPr>
        <p:spPr>
          <a:xfrm>
            <a:off x="-1258570" y="-3925570"/>
            <a:ext cx="14709140" cy="1470914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26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7EFBE-9244-702A-0FB3-EA582B5E1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8132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62F1B-5BAD-CFF3-8DB4-B403453299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939407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9D4803-9B53-FBA8-C9D8-1A43EBE61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 y="0"/>
            <a:ext cx="12190454" cy="6858000"/>
          </a:xfrm>
          <a:prstGeom prst="rect">
            <a:avLst/>
          </a:prstGeom>
        </p:spPr>
      </p:pic>
    </p:spTree>
    <p:extLst>
      <p:ext uri="{BB962C8B-B14F-4D97-AF65-F5344CB8AC3E}">
        <p14:creationId xmlns:p14="http://schemas.microsoft.com/office/powerpoint/2010/main" val="66957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544F056-F53E-57E4-6981-E6B241BA62E3}"/>
              </a:ext>
            </a:extLst>
          </p:cNvPr>
          <p:cNvSpPr/>
          <p:nvPr/>
        </p:nvSpPr>
        <p:spPr>
          <a:xfrm>
            <a:off x="2931160" y="264160"/>
            <a:ext cx="6329680" cy="6329680"/>
          </a:xfrm>
          <a:prstGeom prst="ellipse">
            <a:avLst/>
          </a:prstGeom>
          <a:solidFill>
            <a:schemeClr val="tx1">
              <a:lumMod val="85000"/>
              <a:lumOff val="15000"/>
              <a:alpha val="27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4F34850-D497-DBF9-93A7-C571309DE3E4}"/>
              </a:ext>
            </a:extLst>
          </p:cNvPr>
          <p:cNvSpPr txBox="1"/>
          <p:nvPr/>
        </p:nvSpPr>
        <p:spPr>
          <a:xfrm>
            <a:off x="3305810" y="3296385"/>
            <a:ext cx="5580380" cy="26314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500" b="1" i="0" u="none" strike="noStrike" kern="1200" cap="none" spc="0" normalizeH="0" baseline="0" noProof="0" dirty="0">
                <a:ln>
                  <a:noFill/>
                </a:ln>
                <a:solidFill>
                  <a:prstClr val="white"/>
                </a:solidFill>
                <a:effectLst/>
                <a:uLnTx/>
                <a:uFillTx/>
                <a:latin typeface="Raleway" pitchFamily="2" charset="0"/>
                <a:ea typeface="+mn-ea"/>
                <a:cs typeface="+mn-cs"/>
              </a:rPr>
              <a:t>PROGRAMMING LANGUAGES USED</a:t>
            </a:r>
          </a:p>
        </p:txBody>
      </p:sp>
      <p:pic>
        <p:nvPicPr>
          <p:cNvPr id="7" name="Picture 6">
            <a:extLst>
              <a:ext uri="{FF2B5EF4-FFF2-40B4-BE49-F238E27FC236}">
                <a16:creationId xmlns:a16="http://schemas.microsoft.com/office/drawing/2014/main" id="{13DB6274-FFD8-344C-E726-35546AD1A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403" y="1324834"/>
            <a:ext cx="1625193" cy="1625193"/>
          </a:xfrm>
          <a:prstGeom prst="rect">
            <a:avLst/>
          </a:prstGeom>
        </p:spPr>
      </p:pic>
    </p:spTree>
    <p:extLst>
      <p:ext uri="{BB962C8B-B14F-4D97-AF65-F5344CB8AC3E}">
        <p14:creationId xmlns:p14="http://schemas.microsoft.com/office/powerpoint/2010/main" val="34890174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657</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Consolas</vt:lpstr>
      <vt:lpstr>Eras Demi ITC</vt:lpstr>
      <vt:lpstr>Raleway</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 CODES</dc:creator>
  <cp:lastModifiedBy>ACE CODES</cp:lastModifiedBy>
  <cp:revision>8</cp:revision>
  <dcterms:created xsi:type="dcterms:W3CDTF">2023-01-22T04:25:16Z</dcterms:created>
  <dcterms:modified xsi:type="dcterms:W3CDTF">2023-11-04T14:50:10Z</dcterms:modified>
</cp:coreProperties>
</file>